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9"/>
  </p:notesMasterIdLst>
  <p:handoutMasterIdLst>
    <p:handoutMasterId r:id="rId40"/>
  </p:handoutMasterIdLst>
  <p:sldIdLst>
    <p:sldId id="256" r:id="rId2"/>
    <p:sldId id="263" r:id="rId3"/>
    <p:sldId id="264" r:id="rId4"/>
    <p:sldId id="265" r:id="rId5"/>
    <p:sldId id="266" r:id="rId6"/>
    <p:sldId id="267" r:id="rId7"/>
    <p:sldId id="268" r:id="rId8"/>
    <p:sldId id="269" r:id="rId9"/>
    <p:sldId id="270" r:id="rId10"/>
    <p:sldId id="271" r:id="rId11"/>
    <p:sldId id="297" r:id="rId12"/>
    <p:sldId id="273" r:id="rId13"/>
    <p:sldId id="274" r:id="rId14"/>
    <p:sldId id="276" r:id="rId15"/>
    <p:sldId id="298" r:id="rId16"/>
    <p:sldId id="280" r:id="rId17"/>
    <p:sldId id="281" r:id="rId18"/>
    <p:sldId id="282" r:id="rId19"/>
    <p:sldId id="283" r:id="rId20"/>
    <p:sldId id="293" r:id="rId21"/>
    <p:sldId id="294" r:id="rId22"/>
    <p:sldId id="278" r:id="rId23"/>
    <p:sldId id="279" r:id="rId24"/>
    <p:sldId id="284" r:id="rId25"/>
    <p:sldId id="299" r:id="rId26"/>
    <p:sldId id="286" r:id="rId27"/>
    <p:sldId id="296" r:id="rId28"/>
    <p:sldId id="287" r:id="rId29"/>
    <p:sldId id="290" r:id="rId30"/>
    <p:sldId id="291" r:id="rId31"/>
    <p:sldId id="300" r:id="rId32"/>
    <p:sldId id="304" r:id="rId33"/>
    <p:sldId id="306" r:id="rId34"/>
    <p:sldId id="307" r:id="rId35"/>
    <p:sldId id="308" r:id="rId36"/>
    <p:sldId id="309" r:id="rId37"/>
    <p:sldId id="310"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B993BE-0026-5241-8BE6-D0C90EF71D3C}">
          <p14:sldIdLst>
            <p14:sldId id="256"/>
            <p14:sldId id="263"/>
            <p14:sldId id="264"/>
            <p14:sldId id="265"/>
            <p14:sldId id="266"/>
            <p14:sldId id="267"/>
            <p14:sldId id="268"/>
            <p14:sldId id="269"/>
            <p14:sldId id="270"/>
            <p14:sldId id="271"/>
            <p14:sldId id="297"/>
            <p14:sldId id="273"/>
            <p14:sldId id="274"/>
            <p14:sldId id="276"/>
            <p14:sldId id="298"/>
            <p14:sldId id="280"/>
            <p14:sldId id="281"/>
            <p14:sldId id="282"/>
            <p14:sldId id="283"/>
            <p14:sldId id="293"/>
            <p14:sldId id="294"/>
            <p14:sldId id="278"/>
            <p14:sldId id="279"/>
            <p14:sldId id="284"/>
            <p14:sldId id="299"/>
            <p14:sldId id="286"/>
            <p14:sldId id="296"/>
            <p14:sldId id="287"/>
            <p14:sldId id="290"/>
            <p14:sldId id="291"/>
            <p14:sldId id="300"/>
            <p14:sldId id="304"/>
            <p14:sldId id="306"/>
            <p14:sldId id="307"/>
            <p14:sldId id="308"/>
            <p14:sldId id="309"/>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8"/>
    <a:srgbClr val="EE6D0A"/>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87"/>
    <p:restoredTop sz="95840"/>
  </p:normalViewPr>
  <p:slideViewPr>
    <p:cSldViewPr snapToGrid="0" snapToObjects="1">
      <p:cViewPr varScale="1">
        <p:scale>
          <a:sx n="107" d="100"/>
          <a:sy n="107" d="100"/>
        </p:scale>
        <p:origin x="456"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6" d="100"/>
          <a:sy n="66" d="100"/>
        </p:scale>
        <p:origin x="371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F5A7F44-9137-E04C-BBD8-DFA9A1640E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B3FAFAFA-14CA-0846-AF23-8428432CC5A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76483F-83C5-9B45-837A-692CBEFE7EE0}" type="datetimeFigureOut">
              <a:rPr lang="en-US" smtClean="0"/>
              <a:t>10/26/24</a:t>
            </a:fld>
            <a:endParaRPr lang="en-US"/>
          </a:p>
        </p:txBody>
      </p:sp>
      <p:sp>
        <p:nvSpPr>
          <p:cNvPr id="4" name="页脚占位符 3">
            <a:extLst>
              <a:ext uri="{FF2B5EF4-FFF2-40B4-BE49-F238E27FC236}">
                <a16:creationId xmlns:a16="http://schemas.microsoft.com/office/drawing/2014/main" id="{C0E1BECE-AC0C-3949-A958-385B32B0DA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1F6863C6-AAEA-CB4B-808A-37EB83A88F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A3CB51-DC75-5944-B288-0D141ADE9ADD}" type="slidenum">
              <a:rPr lang="en-US" smtClean="0"/>
              <a:t>‹#›</a:t>
            </a:fld>
            <a:endParaRPr lang="en-US"/>
          </a:p>
        </p:txBody>
      </p:sp>
    </p:spTree>
    <p:extLst>
      <p:ext uri="{BB962C8B-B14F-4D97-AF65-F5344CB8AC3E}">
        <p14:creationId xmlns:p14="http://schemas.microsoft.com/office/powerpoint/2010/main" val="38712104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Times" pitchFamily="2" charset="0"/>
              </a:defRPr>
            </a:lvl1pPr>
          </a:lstStyle>
          <a:p>
            <a:endParaRPr kumimoji="1"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Times" pitchFamily="2" charset="0"/>
              </a:defRPr>
            </a:lvl1pPr>
          </a:lstStyle>
          <a:p>
            <a:fld id="{8814687B-510C-A845-BA28-11A2B36A5975}" type="datetimeFigureOut">
              <a:rPr kumimoji="1" lang="zh-CN" altLang="en-US" smtClean="0"/>
              <a:pPr/>
              <a:t>2024/10/26</a:t>
            </a:fld>
            <a:endParaRPr kumimoji="1"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dirty="0"/>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Times" pitchFamily="2" charset="0"/>
              </a:defRPr>
            </a:lvl1pPr>
          </a:lstStyle>
          <a:p>
            <a:endParaRPr kumimoji="1"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Times" pitchFamily="2" charset="0"/>
              </a:defRPr>
            </a:lvl1pPr>
          </a:lstStyle>
          <a:p>
            <a:fld id="{E43088C8-154C-AD4B-B516-7BEA0DF68BC4}" type="slidenum">
              <a:rPr kumimoji="1" lang="zh-CN" altLang="en-US" smtClean="0"/>
              <a:pPr/>
              <a:t>‹#›</a:t>
            </a:fld>
            <a:endParaRPr kumimoji="1" lang="zh-CN" altLang="en-US" dirty="0"/>
          </a:p>
        </p:txBody>
      </p:sp>
    </p:spTree>
    <p:extLst>
      <p:ext uri="{BB962C8B-B14F-4D97-AF65-F5344CB8AC3E}">
        <p14:creationId xmlns:p14="http://schemas.microsoft.com/office/powerpoint/2010/main" val="250597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Times" pitchFamily="2" charset="0"/>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43088C8-154C-AD4B-B516-7BEA0DF68BC4}" type="slidenum">
              <a:rPr kumimoji="1" lang="zh-CN" altLang="en-US" smtClean="0"/>
              <a:pPr/>
              <a:t>1</a:t>
            </a:fld>
            <a:endParaRPr kumimoji="1" lang="zh-CN" altLang="en-US" dirty="0"/>
          </a:p>
        </p:txBody>
      </p:sp>
    </p:spTree>
    <p:extLst>
      <p:ext uri="{BB962C8B-B14F-4D97-AF65-F5344CB8AC3E}">
        <p14:creationId xmlns:p14="http://schemas.microsoft.com/office/powerpoint/2010/main" val="4187369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3088C8-154C-AD4B-B516-7BEA0DF68BC4}" type="slidenum">
              <a:rPr kumimoji="1" lang="zh-CN" altLang="en-US" smtClean="0"/>
              <a:pPr/>
              <a:t>4</a:t>
            </a:fld>
            <a:endParaRPr kumimoji="1" lang="zh-CN" altLang="en-US" dirty="0"/>
          </a:p>
        </p:txBody>
      </p:sp>
    </p:spTree>
    <p:extLst>
      <p:ext uri="{BB962C8B-B14F-4D97-AF65-F5344CB8AC3E}">
        <p14:creationId xmlns:p14="http://schemas.microsoft.com/office/powerpoint/2010/main" val="2960829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06DEA-8A8E-BA00-A1AB-480D589969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1A5B88-9C0D-564C-A797-88631633CC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2F6A7-C8D2-A080-170F-ABC459B9D4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C29F3A-320C-17A5-CEA9-A7927D86B11B}"/>
              </a:ext>
            </a:extLst>
          </p:cNvPr>
          <p:cNvSpPr>
            <a:spLocks noGrp="1"/>
          </p:cNvSpPr>
          <p:nvPr>
            <p:ph type="sldNum" sz="quarter" idx="5"/>
          </p:nvPr>
        </p:nvSpPr>
        <p:spPr/>
        <p:txBody>
          <a:bodyPr/>
          <a:lstStyle/>
          <a:p>
            <a:fld id="{E43088C8-154C-AD4B-B516-7BEA0DF68BC4}" type="slidenum">
              <a:rPr kumimoji="1" lang="zh-CN" altLang="en-US" smtClean="0"/>
              <a:pPr/>
              <a:t>25</a:t>
            </a:fld>
            <a:endParaRPr kumimoji="1" lang="zh-CN" altLang="en-US" dirty="0"/>
          </a:p>
        </p:txBody>
      </p:sp>
    </p:spTree>
    <p:extLst>
      <p:ext uri="{BB962C8B-B14F-4D97-AF65-F5344CB8AC3E}">
        <p14:creationId xmlns:p14="http://schemas.microsoft.com/office/powerpoint/2010/main" val="2561542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48D90-BC4E-7D23-9F6E-C9DAA3A296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8CD6A-5D38-33BA-E7B3-66B82F096E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50B7D5-F001-18B4-6DED-32B5CD1D82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BB832E-BDB8-1726-B468-D4856F9C7D86}"/>
              </a:ext>
            </a:extLst>
          </p:cNvPr>
          <p:cNvSpPr>
            <a:spLocks noGrp="1"/>
          </p:cNvSpPr>
          <p:nvPr>
            <p:ph type="sldNum" sz="quarter" idx="5"/>
          </p:nvPr>
        </p:nvSpPr>
        <p:spPr/>
        <p:txBody>
          <a:bodyPr/>
          <a:lstStyle/>
          <a:p>
            <a:fld id="{E43088C8-154C-AD4B-B516-7BEA0DF68BC4}" type="slidenum">
              <a:rPr kumimoji="1" lang="zh-CN" altLang="en-US" smtClean="0"/>
              <a:pPr/>
              <a:t>27</a:t>
            </a:fld>
            <a:endParaRPr kumimoji="1" lang="zh-CN" altLang="en-US" dirty="0"/>
          </a:p>
        </p:txBody>
      </p:sp>
    </p:spTree>
    <p:extLst>
      <p:ext uri="{BB962C8B-B14F-4D97-AF65-F5344CB8AC3E}">
        <p14:creationId xmlns:p14="http://schemas.microsoft.com/office/powerpoint/2010/main" val="178420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3088C8-154C-AD4B-B516-7BEA0DF68BC4}" type="slidenum">
              <a:rPr kumimoji="1" lang="zh-CN" altLang="en-US" smtClean="0"/>
              <a:pPr/>
              <a:t>28</a:t>
            </a:fld>
            <a:endParaRPr kumimoji="1" lang="zh-CN" altLang="en-US" dirty="0"/>
          </a:p>
        </p:txBody>
      </p:sp>
    </p:spTree>
    <p:extLst>
      <p:ext uri="{BB962C8B-B14F-4D97-AF65-F5344CB8AC3E}">
        <p14:creationId xmlns:p14="http://schemas.microsoft.com/office/powerpoint/2010/main" val="1988844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E9FD2F2E-2D34-446F-9C3A-5329E7A0BF4B}" type="slidenum">
              <a:rPr lang="en-GB" smtClean="0"/>
              <a:pPr/>
              <a:t>‹#›</a:t>
            </a:fld>
            <a:endParaRPr lang="en-GB" dirty="0"/>
          </a:p>
        </p:txBody>
      </p:sp>
    </p:spTree>
    <p:extLst>
      <p:ext uri="{BB962C8B-B14F-4D97-AF65-F5344CB8AC3E}">
        <p14:creationId xmlns:p14="http://schemas.microsoft.com/office/powerpoint/2010/main" val="887482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Click to edit Master title style</a:t>
            </a:r>
          </a:p>
        </p:txBody>
      </p:sp>
      <p:sp>
        <p:nvSpPr>
          <p:cNvPr id="6" name="Content Placeholder 5"/>
          <p:cNvSpPr>
            <a:spLocks noGrp="1"/>
          </p:cNvSpPr>
          <p:nvPr>
            <p:ph sz="quarter" idx="10"/>
          </p:nvPr>
        </p:nvSpPr>
        <p:spPr>
          <a:xfrm>
            <a:off x="457181" y="1371562"/>
            <a:ext cx="11429516" cy="5333856"/>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 name="Slide Number Placeholder 2"/>
          <p:cNvSpPr>
            <a:spLocks noGrp="1"/>
          </p:cNvSpPr>
          <p:nvPr>
            <p:ph type="sldNum" sz="quarter" idx="11"/>
          </p:nvPr>
        </p:nvSpPr>
        <p:spPr/>
        <p:txBody>
          <a:bodyPr/>
          <a:lstStyle/>
          <a:p>
            <a:fld id="{E9FD2F2E-2D34-446F-9C3A-5329E7A0BF4B}" type="slidenum">
              <a:rPr lang="en-GB" smtClean="0"/>
              <a:pPr/>
              <a:t>‹#›</a:t>
            </a:fld>
            <a:endParaRPr lang="en-GB" dirty="0"/>
          </a:p>
        </p:txBody>
      </p:sp>
    </p:spTree>
    <p:extLst>
      <p:ext uri="{BB962C8B-B14F-4D97-AF65-F5344CB8AC3E}">
        <p14:creationId xmlns:p14="http://schemas.microsoft.com/office/powerpoint/2010/main" val="947594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0"/>
          </p:nvPr>
        </p:nvSpPr>
        <p:spPr>
          <a:xfrm>
            <a:off x="457181" y="1371562"/>
            <a:ext cx="5562364" cy="5333856"/>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Content Placeholder 5"/>
          <p:cNvSpPr>
            <a:spLocks noGrp="1"/>
          </p:cNvSpPr>
          <p:nvPr>
            <p:ph sz="quarter" idx="11"/>
          </p:nvPr>
        </p:nvSpPr>
        <p:spPr>
          <a:xfrm>
            <a:off x="6324332" y="1371562"/>
            <a:ext cx="5562364" cy="5333856"/>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 name="Slide Number Placeholder 2"/>
          <p:cNvSpPr>
            <a:spLocks noGrp="1"/>
          </p:cNvSpPr>
          <p:nvPr>
            <p:ph type="sldNum" sz="quarter" idx="12"/>
          </p:nvPr>
        </p:nvSpPr>
        <p:spPr/>
        <p:txBody>
          <a:bodyPr/>
          <a:lstStyle/>
          <a:p>
            <a:fld id="{E9FD2F2E-2D34-446F-9C3A-5329E7A0BF4B}" type="slidenum">
              <a:rPr lang="en-GB" smtClean="0"/>
              <a:pPr/>
              <a:t>‹#›</a:t>
            </a:fld>
            <a:endParaRPr lang="en-GB" dirty="0"/>
          </a:p>
        </p:txBody>
      </p:sp>
    </p:spTree>
    <p:extLst>
      <p:ext uri="{BB962C8B-B14F-4D97-AF65-F5344CB8AC3E}">
        <p14:creationId xmlns:p14="http://schemas.microsoft.com/office/powerpoint/2010/main" val="2904508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0"/>
          </p:nvPr>
        </p:nvSpPr>
        <p:spPr>
          <a:xfrm>
            <a:off x="457182" y="1371562"/>
            <a:ext cx="3657445" cy="5333856"/>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3"/>
          <p:cNvSpPr>
            <a:spLocks noGrp="1"/>
          </p:cNvSpPr>
          <p:nvPr>
            <p:ph sz="quarter" idx="11"/>
          </p:nvPr>
        </p:nvSpPr>
        <p:spPr>
          <a:xfrm>
            <a:off x="4343216" y="1371562"/>
            <a:ext cx="3657445" cy="5333856"/>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Content Placeholder 3"/>
          <p:cNvSpPr>
            <a:spLocks noGrp="1"/>
          </p:cNvSpPr>
          <p:nvPr>
            <p:ph sz="quarter" idx="12"/>
          </p:nvPr>
        </p:nvSpPr>
        <p:spPr>
          <a:xfrm>
            <a:off x="8229251" y="1371563"/>
            <a:ext cx="3657445" cy="5333856"/>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 name="Slide Number Placeholder 2"/>
          <p:cNvSpPr>
            <a:spLocks noGrp="1"/>
          </p:cNvSpPr>
          <p:nvPr>
            <p:ph type="sldNum" sz="quarter" idx="13"/>
          </p:nvPr>
        </p:nvSpPr>
        <p:spPr/>
        <p:txBody>
          <a:bodyPr/>
          <a:lstStyle/>
          <a:p>
            <a:fld id="{E9FD2F2E-2D34-446F-9C3A-5329E7A0BF4B}" type="slidenum">
              <a:rPr lang="en-GB" smtClean="0"/>
              <a:pPr/>
              <a:t>‹#›</a:t>
            </a:fld>
            <a:endParaRPr lang="en-GB" dirty="0"/>
          </a:p>
        </p:txBody>
      </p:sp>
    </p:spTree>
    <p:extLst>
      <p:ext uri="{BB962C8B-B14F-4D97-AF65-F5344CB8AC3E}">
        <p14:creationId xmlns:p14="http://schemas.microsoft.com/office/powerpoint/2010/main" val="222295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0"/>
          </p:nvPr>
        </p:nvSpPr>
        <p:spPr>
          <a:xfrm>
            <a:off x="457181" y="1371563"/>
            <a:ext cx="2743084" cy="5333856"/>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3"/>
          <p:cNvSpPr>
            <a:spLocks noGrp="1"/>
          </p:cNvSpPr>
          <p:nvPr>
            <p:ph sz="quarter" idx="11"/>
          </p:nvPr>
        </p:nvSpPr>
        <p:spPr>
          <a:xfrm>
            <a:off x="3352658" y="1371562"/>
            <a:ext cx="2743084" cy="5333856"/>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Content Placeholder 3"/>
          <p:cNvSpPr>
            <a:spLocks noGrp="1"/>
          </p:cNvSpPr>
          <p:nvPr>
            <p:ph sz="quarter" idx="12"/>
          </p:nvPr>
        </p:nvSpPr>
        <p:spPr>
          <a:xfrm>
            <a:off x="6248135" y="1371563"/>
            <a:ext cx="2743084" cy="5333856"/>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3"/>
          <p:cNvSpPr>
            <a:spLocks noGrp="1"/>
          </p:cNvSpPr>
          <p:nvPr>
            <p:ph sz="quarter" idx="13"/>
          </p:nvPr>
        </p:nvSpPr>
        <p:spPr>
          <a:xfrm>
            <a:off x="9143613" y="1371562"/>
            <a:ext cx="2743084" cy="5333856"/>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 name="Slide Number Placeholder 2"/>
          <p:cNvSpPr>
            <a:spLocks noGrp="1"/>
          </p:cNvSpPr>
          <p:nvPr>
            <p:ph type="sldNum" sz="quarter" idx="14"/>
          </p:nvPr>
        </p:nvSpPr>
        <p:spPr/>
        <p:txBody>
          <a:bodyPr/>
          <a:lstStyle/>
          <a:p>
            <a:fld id="{E9FD2F2E-2D34-446F-9C3A-5329E7A0BF4B}" type="slidenum">
              <a:rPr lang="en-GB" smtClean="0"/>
              <a:pPr/>
              <a:t>‹#›</a:t>
            </a:fld>
            <a:endParaRPr lang="en-GB" dirty="0"/>
          </a:p>
        </p:txBody>
      </p:sp>
    </p:spTree>
    <p:extLst>
      <p:ext uri="{BB962C8B-B14F-4D97-AF65-F5344CB8AC3E}">
        <p14:creationId xmlns:p14="http://schemas.microsoft.com/office/powerpoint/2010/main" val="2009484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9FD2F2E-2D34-446F-9C3A-5329E7A0BF4B}" type="slidenum">
              <a:rPr lang="en-GB" smtClean="0"/>
              <a:pPr/>
              <a:t>‹#›</a:t>
            </a:fld>
            <a:endParaRPr lang="en-GB" dirty="0"/>
          </a:p>
        </p:txBody>
      </p:sp>
    </p:spTree>
    <p:extLst>
      <p:ext uri="{BB962C8B-B14F-4D97-AF65-F5344CB8AC3E}">
        <p14:creationId xmlns:p14="http://schemas.microsoft.com/office/powerpoint/2010/main" val="64374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51"/>
            <a:ext cx="10363200" cy="1470026"/>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419" indent="0" algn="ctr">
              <a:buNone/>
              <a:defRPr>
                <a:solidFill>
                  <a:schemeClr val="tx1">
                    <a:tint val="75000"/>
                  </a:schemeClr>
                </a:solidFill>
              </a:defRPr>
            </a:lvl2pPr>
            <a:lvl3pPr marL="1218852" indent="0" algn="ctr">
              <a:buNone/>
              <a:defRPr>
                <a:solidFill>
                  <a:schemeClr val="tx1">
                    <a:tint val="75000"/>
                  </a:schemeClr>
                </a:solidFill>
              </a:defRPr>
            </a:lvl3pPr>
            <a:lvl4pPr marL="1828273" indent="0" algn="ctr">
              <a:buNone/>
              <a:defRPr>
                <a:solidFill>
                  <a:schemeClr val="tx1">
                    <a:tint val="75000"/>
                  </a:schemeClr>
                </a:solidFill>
              </a:defRPr>
            </a:lvl4pPr>
            <a:lvl5pPr marL="2437700" indent="0" algn="ctr">
              <a:buNone/>
              <a:defRPr>
                <a:solidFill>
                  <a:schemeClr val="tx1">
                    <a:tint val="75000"/>
                  </a:schemeClr>
                </a:solidFill>
              </a:defRPr>
            </a:lvl5pPr>
            <a:lvl6pPr marL="3047118" indent="0" algn="ctr">
              <a:buNone/>
              <a:defRPr>
                <a:solidFill>
                  <a:schemeClr val="tx1">
                    <a:tint val="75000"/>
                  </a:schemeClr>
                </a:solidFill>
              </a:defRPr>
            </a:lvl6pPr>
            <a:lvl7pPr marL="3656537" indent="0" algn="ctr">
              <a:buNone/>
              <a:defRPr>
                <a:solidFill>
                  <a:schemeClr val="tx1">
                    <a:tint val="75000"/>
                  </a:schemeClr>
                </a:solidFill>
              </a:defRPr>
            </a:lvl7pPr>
            <a:lvl8pPr marL="4265962" indent="0" algn="ctr">
              <a:buNone/>
              <a:defRPr>
                <a:solidFill>
                  <a:schemeClr val="tx1">
                    <a:tint val="75000"/>
                  </a:schemeClr>
                </a:solidFill>
              </a:defRPr>
            </a:lvl8pPr>
            <a:lvl9pPr marL="487538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6"/>
          </a:xfrm>
          <a:prstGeom prst="rect">
            <a:avLst/>
          </a:prstGeom>
        </p:spPr>
        <p:txBody>
          <a:bodyPr lIns="115196" tIns="57598" rIns="115196" bIns="57598"/>
          <a:lstStyle/>
          <a:p>
            <a:fld id="{FA22F586-460C-A242-A9BB-24686371F04C}" type="datetime1">
              <a:rPr lang="en-US" smtClean="0"/>
              <a:t>10/26/24</a:t>
            </a:fld>
            <a:endParaRPr lang="en-US"/>
          </a:p>
        </p:txBody>
      </p:sp>
      <p:sp>
        <p:nvSpPr>
          <p:cNvPr id="5" name="Footer Placeholder 4"/>
          <p:cNvSpPr>
            <a:spLocks noGrp="1"/>
          </p:cNvSpPr>
          <p:nvPr>
            <p:ph type="ftr" sz="quarter" idx="11"/>
          </p:nvPr>
        </p:nvSpPr>
        <p:spPr>
          <a:xfrm>
            <a:off x="4165601" y="6356352"/>
            <a:ext cx="3860800" cy="365126"/>
          </a:xfrm>
          <a:prstGeom prst="rect">
            <a:avLst/>
          </a:prstGeom>
        </p:spPr>
        <p:txBody>
          <a:bodyPr lIns="115196" tIns="57598" rIns="115196" bIns="57598"/>
          <a:lstStyle/>
          <a:p>
            <a:endParaRPr lang="en-US"/>
          </a:p>
        </p:txBody>
      </p:sp>
      <p:sp>
        <p:nvSpPr>
          <p:cNvPr id="6" name="Slide Number Placeholder 5"/>
          <p:cNvSpPr>
            <a:spLocks noGrp="1"/>
          </p:cNvSpPr>
          <p:nvPr>
            <p:ph type="sldNum" sz="quarter" idx="12"/>
          </p:nvPr>
        </p:nvSpPr>
        <p:spPr/>
        <p:txBody>
          <a:bodyPr/>
          <a:lstStyle/>
          <a:p>
            <a:fld id="{D4936771-B012-F34B-A734-5B1DB98308A5}" type="slidenum">
              <a:rPr lang="en-US" smtClean="0"/>
              <a:pPr/>
              <a:t>‹#›</a:t>
            </a:fld>
            <a:endParaRPr lang="en-US"/>
          </a:p>
        </p:txBody>
      </p:sp>
    </p:spTree>
    <p:extLst>
      <p:ext uri="{BB962C8B-B14F-4D97-AF65-F5344CB8AC3E}">
        <p14:creationId xmlns:p14="http://schemas.microsoft.com/office/powerpoint/2010/main" val="408398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6"/>
          </a:xfrm>
          <a:prstGeom prst="rect">
            <a:avLst/>
          </a:prstGeom>
        </p:spPr>
        <p:txBody>
          <a:bodyPr lIns="115196" tIns="57598" rIns="115196" bIns="57598"/>
          <a:lstStyle/>
          <a:p>
            <a:fld id="{619EE876-46BE-BF4B-B272-41FC243F4266}" type="datetime1">
              <a:rPr lang="en-US" smtClean="0"/>
              <a:t>10/26/24</a:t>
            </a:fld>
            <a:endParaRPr lang="en-US"/>
          </a:p>
        </p:txBody>
      </p:sp>
      <p:sp>
        <p:nvSpPr>
          <p:cNvPr id="5" name="Footer Placeholder 4"/>
          <p:cNvSpPr>
            <a:spLocks noGrp="1"/>
          </p:cNvSpPr>
          <p:nvPr>
            <p:ph type="ftr" sz="quarter" idx="11"/>
          </p:nvPr>
        </p:nvSpPr>
        <p:spPr>
          <a:xfrm>
            <a:off x="4165601" y="6356352"/>
            <a:ext cx="3860800" cy="365126"/>
          </a:xfrm>
          <a:prstGeom prst="rect">
            <a:avLst/>
          </a:prstGeom>
        </p:spPr>
        <p:txBody>
          <a:bodyPr lIns="115196" tIns="57598" rIns="115196" bIns="57598"/>
          <a:lstStyle/>
          <a:p>
            <a:endParaRPr lang="en-US"/>
          </a:p>
        </p:txBody>
      </p:sp>
    </p:spTree>
    <p:extLst>
      <p:ext uri="{BB962C8B-B14F-4D97-AF65-F5344CB8AC3E}">
        <p14:creationId xmlns:p14="http://schemas.microsoft.com/office/powerpoint/2010/main" val="832778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0" name="Title Placeholder 1"/>
          <p:cNvSpPr>
            <a:spLocks noGrp="1"/>
          </p:cNvSpPr>
          <p:nvPr>
            <p:ph type="title"/>
          </p:nvPr>
        </p:nvSpPr>
        <p:spPr bwMode="auto">
          <a:xfrm>
            <a:off x="228198" y="380743"/>
            <a:ext cx="11659401" cy="800078"/>
          </a:xfrm>
          <a:prstGeom prst="rect">
            <a:avLst/>
          </a:prstGeom>
          <a:extLst>
            <a:ext uri="{FAA26D3D-D897-4be2-8F04-BA451C77F1D7}">
              <ma14:placeholderFlag xmlns="" xmlns:ma14="http://schemas.microsoft.com/office/mac/drawingml/2011/main" val="1"/>
            </a:ext>
          </a:extLst>
        </p:spPr>
        <p:txBody>
          <a:bodyPr vert="horz" lIns="91440" tIns="45720" rIns="91440" bIns="45720" rtlCol="0" anchor="ctr">
            <a:normAutofit/>
          </a:bodyPr>
          <a:lstStyle/>
          <a:p>
            <a:pPr lvl="0" defTabSz="914378" latinLnBrk="0">
              <a:lnSpc>
                <a:spcPct val="90000"/>
              </a:lnSpc>
              <a:buNone/>
            </a:pPr>
            <a:r>
              <a:rPr lang="en-GB" altLang="x-none" noProof="0" dirty="0"/>
              <a:t>Click to edit Master title style</a:t>
            </a:r>
          </a:p>
        </p:txBody>
      </p:sp>
      <p:sp>
        <p:nvSpPr>
          <p:cNvPr id="1031" name="Text Placeholder 2"/>
          <p:cNvSpPr>
            <a:spLocks noGrp="1"/>
          </p:cNvSpPr>
          <p:nvPr>
            <p:ph type="body" idx="1"/>
          </p:nvPr>
        </p:nvSpPr>
        <p:spPr bwMode="auto">
          <a:xfrm>
            <a:off x="456812" y="1371563"/>
            <a:ext cx="11430786" cy="53338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ltLang="x-none" noProof="0" dirty="0"/>
              <a:t>Edit Master text styles</a:t>
            </a:r>
          </a:p>
          <a:p>
            <a:pPr lvl="1"/>
            <a:r>
              <a:rPr lang="en-GB" altLang="x-none" noProof="0" dirty="0"/>
              <a:t>Second level</a:t>
            </a:r>
          </a:p>
          <a:p>
            <a:pPr lvl="2"/>
            <a:r>
              <a:rPr lang="en-GB" altLang="x-none" noProof="0" dirty="0"/>
              <a:t>Third level</a:t>
            </a:r>
          </a:p>
          <a:p>
            <a:pPr lvl="3"/>
            <a:r>
              <a:rPr lang="en-GB" altLang="x-none" noProof="0" dirty="0"/>
              <a:t>Fourth level</a:t>
            </a:r>
          </a:p>
          <a:p>
            <a:pPr lvl="4"/>
            <a:r>
              <a:rPr lang="en-GB" altLang="x-none" noProof="0" dirty="0"/>
              <a:t>Fifth level</a:t>
            </a:r>
          </a:p>
        </p:txBody>
      </p:sp>
      <p:sp>
        <p:nvSpPr>
          <p:cNvPr id="7" name="Rectangle 6"/>
          <p:cNvSpPr/>
          <p:nvPr userDrawn="1"/>
        </p:nvSpPr>
        <p:spPr>
          <a:xfrm>
            <a:off x="0" y="0"/>
            <a:ext cx="12192000" cy="228594"/>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3386"/>
          </a:p>
        </p:txBody>
      </p:sp>
      <p:sp>
        <p:nvSpPr>
          <p:cNvPr id="2" name="Slide Number Placeholder 1"/>
          <p:cNvSpPr>
            <a:spLocks noGrp="1"/>
          </p:cNvSpPr>
          <p:nvPr>
            <p:ph type="sldNum" sz="quarter" idx="4"/>
          </p:nvPr>
        </p:nvSpPr>
        <p:spPr>
          <a:xfrm>
            <a:off x="228323" y="30479"/>
            <a:ext cx="1142952" cy="171445"/>
          </a:xfrm>
          <a:prstGeom prst="rect">
            <a:avLst/>
          </a:prstGeom>
        </p:spPr>
        <p:txBody>
          <a:bodyPr vert="horz" lIns="91440" tIns="45720" rIns="91440" bIns="45720" rtlCol="0" anchor="ctr"/>
          <a:lstStyle>
            <a:lvl1pPr algn="l">
              <a:defRPr sz="1482" b="1">
                <a:solidFill>
                  <a:schemeClr val="bg1"/>
                </a:solidFill>
                <a:latin typeface="+mn-lt"/>
              </a:defRPr>
            </a:lvl1pPr>
          </a:lstStyle>
          <a:p>
            <a:fld id="{E9FD2F2E-2D34-446F-9C3A-5329E7A0BF4B}" type="slidenum">
              <a:rPr lang="en-GB" smtClean="0"/>
              <a:pPr/>
              <a:t>‹#›</a:t>
            </a:fld>
            <a:endParaRPr lang="en-GB" dirty="0"/>
          </a:p>
        </p:txBody>
      </p:sp>
      <p:grpSp>
        <p:nvGrpSpPr>
          <p:cNvPr id="3" name="组合 120">
            <a:extLst>
              <a:ext uri="{FF2B5EF4-FFF2-40B4-BE49-F238E27FC236}">
                <a16:creationId xmlns:a16="http://schemas.microsoft.com/office/drawing/2014/main" id="{586148F7-5FE4-C144-758F-3391E6969BA6}"/>
              </a:ext>
            </a:extLst>
          </p:cNvPr>
          <p:cNvGrpSpPr/>
          <p:nvPr userDrawn="1"/>
        </p:nvGrpSpPr>
        <p:grpSpPr>
          <a:xfrm>
            <a:off x="10563548" y="244155"/>
            <a:ext cx="1512002" cy="444892"/>
            <a:chOff x="9556201" y="498129"/>
            <a:chExt cx="1993881" cy="586680"/>
          </a:xfrm>
        </p:grpSpPr>
        <p:grpSp>
          <p:nvGrpSpPr>
            <p:cNvPr id="4" name="组合 121">
              <a:extLst>
                <a:ext uri="{FF2B5EF4-FFF2-40B4-BE49-F238E27FC236}">
                  <a16:creationId xmlns:a16="http://schemas.microsoft.com/office/drawing/2014/main" id="{ACF8AF8F-3D3B-F290-7762-A47B22965C4B}"/>
                </a:ext>
              </a:extLst>
            </p:cNvPr>
            <p:cNvGrpSpPr/>
            <p:nvPr userDrawn="1"/>
          </p:nvGrpSpPr>
          <p:grpSpPr>
            <a:xfrm>
              <a:off x="10239376" y="968937"/>
              <a:ext cx="1307697" cy="96254"/>
              <a:chOff x="4616246" y="3878362"/>
              <a:chExt cx="5571416" cy="410087"/>
            </a:xfrm>
            <a:solidFill>
              <a:schemeClr val="tx1">
                <a:alpha val="80000"/>
              </a:schemeClr>
            </a:solidFill>
          </p:grpSpPr>
          <p:sp>
            <p:nvSpPr>
              <p:cNvPr id="44" name="Freeform 17">
                <a:extLst>
                  <a:ext uri="{FF2B5EF4-FFF2-40B4-BE49-F238E27FC236}">
                    <a16:creationId xmlns:a16="http://schemas.microsoft.com/office/drawing/2014/main" id="{86E150C1-338D-BDA8-5CD6-CEDBD98A076B}"/>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18">
                <a:extLst>
                  <a:ext uri="{FF2B5EF4-FFF2-40B4-BE49-F238E27FC236}">
                    <a16:creationId xmlns:a16="http://schemas.microsoft.com/office/drawing/2014/main" id="{BBA3195A-CC71-E2D3-B1D8-F450F6882289}"/>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19">
                <a:extLst>
                  <a:ext uri="{FF2B5EF4-FFF2-40B4-BE49-F238E27FC236}">
                    <a16:creationId xmlns:a16="http://schemas.microsoft.com/office/drawing/2014/main" id="{3803CCA4-0ACB-50EA-C7B9-9CC6AA8CC61F}"/>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0">
                <a:extLst>
                  <a:ext uri="{FF2B5EF4-FFF2-40B4-BE49-F238E27FC236}">
                    <a16:creationId xmlns:a16="http://schemas.microsoft.com/office/drawing/2014/main" id="{3DB3342C-A2A2-4B71-17C5-2BA9BB481EC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1">
                <a:extLst>
                  <a:ext uri="{FF2B5EF4-FFF2-40B4-BE49-F238E27FC236}">
                    <a16:creationId xmlns:a16="http://schemas.microsoft.com/office/drawing/2014/main" id="{2A0FD203-DE6B-4771-00E5-4565DC722DB4}"/>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2">
                <a:extLst>
                  <a:ext uri="{FF2B5EF4-FFF2-40B4-BE49-F238E27FC236}">
                    <a16:creationId xmlns:a16="http://schemas.microsoft.com/office/drawing/2014/main" id="{7892FE72-A25F-A3CA-4365-DDA8BA4E4411}"/>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3">
                <a:extLst>
                  <a:ext uri="{FF2B5EF4-FFF2-40B4-BE49-F238E27FC236}">
                    <a16:creationId xmlns:a16="http://schemas.microsoft.com/office/drawing/2014/main" id="{0D0C0BCC-2A52-6A8A-7104-30D57C21499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5">
                <a:extLst>
                  <a:ext uri="{FF2B5EF4-FFF2-40B4-BE49-F238E27FC236}">
                    <a16:creationId xmlns:a16="http://schemas.microsoft.com/office/drawing/2014/main" id="{F6073216-E6E1-0A4A-ECB1-DD2F7351894F}"/>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27">
                <a:extLst>
                  <a:ext uri="{FF2B5EF4-FFF2-40B4-BE49-F238E27FC236}">
                    <a16:creationId xmlns:a16="http://schemas.microsoft.com/office/drawing/2014/main" id="{0B26FE7C-54F9-7DB3-613B-5ADD950D3B4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29">
                <a:extLst>
                  <a:ext uri="{FF2B5EF4-FFF2-40B4-BE49-F238E27FC236}">
                    <a16:creationId xmlns:a16="http://schemas.microsoft.com/office/drawing/2014/main" id="{CB028764-1F32-2D9C-D305-208197B033D7}"/>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0">
                <a:extLst>
                  <a:ext uri="{FF2B5EF4-FFF2-40B4-BE49-F238E27FC236}">
                    <a16:creationId xmlns:a16="http://schemas.microsoft.com/office/drawing/2014/main" id="{372E81BE-08B6-352D-7E30-86FD8F7403A0}"/>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1">
                <a:extLst>
                  <a:ext uri="{FF2B5EF4-FFF2-40B4-BE49-F238E27FC236}">
                    <a16:creationId xmlns:a16="http://schemas.microsoft.com/office/drawing/2014/main" id="{28D59E7B-97D9-7283-D080-29681B8C8C1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2">
                <a:extLst>
                  <a:ext uri="{FF2B5EF4-FFF2-40B4-BE49-F238E27FC236}">
                    <a16:creationId xmlns:a16="http://schemas.microsoft.com/office/drawing/2014/main" id="{75CA23EB-7190-EDEA-9F68-2EE6F46E54D1}"/>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3">
                <a:extLst>
                  <a:ext uri="{FF2B5EF4-FFF2-40B4-BE49-F238E27FC236}">
                    <a16:creationId xmlns:a16="http://schemas.microsoft.com/office/drawing/2014/main" id="{44FF55B6-0F0C-3C94-3ACB-74644AFA2983}"/>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8" name="Freeform 34">
                <a:extLst>
                  <a:ext uri="{FF2B5EF4-FFF2-40B4-BE49-F238E27FC236}">
                    <a16:creationId xmlns:a16="http://schemas.microsoft.com/office/drawing/2014/main" id="{5E168A55-3E10-13A6-A3E1-4D3C6BFF54B7}"/>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9" name="Freeform 35">
                <a:extLst>
                  <a:ext uri="{FF2B5EF4-FFF2-40B4-BE49-F238E27FC236}">
                    <a16:creationId xmlns:a16="http://schemas.microsoft.com/office/drawing/2014/main" id="{F5368DD4-E213-3519-3D9C-BADADC8E31F3}"/>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5" name="组合 122">
              <a:extLst>
                <a:ext uri="{FF2B5EF4-FFF2-40B4-BE49-F238E27FC236}">
                  <a16:creationId xmlns:a16="http://schemas.microsoft.com/office/drawing/2014/main" id="{B26920DA-A1AF-C7E9-4117-36EBC4D49733}"/>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32" name="Freeform 9">
                <a:extLst>
                  <a:ext uri="{FF2B5EF4-FFF2-40B4-BE49-F238E27FC236}">
                    <a16:creationId xmlns:a16="http://schemas.microsoft.com/office/drawing/2014/main" id="{03FD47D3-5ECF-1D9D-8D19-6DD375F2A372}"/>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0">
                <a:extLst>
                  <a:ext uri="{FF2B5EF4-FFF2-40B4-BE49-F238E27FC236}">
                    <a16:creationId xmlns:a16="http://schemas.microsoft.com/office/drawing/2014/main" id="{53D9B0FF-A6F3-7C77-18A3-B36ECFE6B252}"/>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1">
                <a:extLst>
                  <a:ext uri="{FF2B5EF4-FFF2-40B4-BE49-F238E27FC236}">
                    <a16:creationId xmlns:a16="http://schemas.microsoft.com/office/drawing/2014/main" id="{208F3299-6463-5B15-05F7-931BF99E7B8F}"/>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2">
                <a:extLst>
                  <a:ext uri="{FF2B5EF4-FFF2-40B4-BE49-F238E27FC236}">
                    <a16:creationId xmlns:a16="http://schemas.microsoft.com/office/drawing/2014/main" id="{F626618E-3B5B-0D9B-09F8-E4BA0F5B9C21}"/>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3">
                <a:extLst>
                  <a:ext uri="{FF2B5EF4-FFF2-40B4-BE49-F238E27FC236}">
                    <a16:creationId xmlns:a16="http://schemas.microsoft.com/office/drawing/2014/main" id="{0E148923-8BCE-2F12-06AB-54FB8CC5C6FC}"/>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4">
                <a:extLst>
                  <a:ext uri="{FF2B5EF4-FFF2-40B4-BE49-F238E27FC236}">
                    <a16:creationId xmlns:a16="http://schemas.microsoft.com/office/drawing/2014/main" id="{26F58433-9C34-BB83-2C76-97BB0D72B2D0}"/>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15">
                <a:extLst>
                  <a:ext uri="{FF2B5EF4-FFF2-40B4-BE49-F238E27FC236}">
                    <a16:creationId xmlns:a16="http://schemas.microsoft.com/office/drawing/2014/main" id="{EF07E22A-138B-9638-3AFA-081A23932E6A}"/>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16">
                <a:extLst>
                  <a:ext uri="{FF2B5EF4-FFF2-40B4-BE49-F238E27FC236}">
                    <a16:creationId xmlns:a16="http://schemas.microsoft.com/office/drawing/2014/main" id="{DECA07C0-625D-B400-D290-AFE08D10E262}"/>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24">
                <a:extLst>
                  <a:ext uri="{FF2B5EF4-FFF2-40B4-BE49-F238E27FC236}">
                    <a16:creationId xmlns:a16="http://schemas.microsoft.com/office/drawing/2014/main" id="{78651B64-8ECC-80DA-5083-59983DDFEC54}"/>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26">
                <a:extLst>
                  <a:ext uri="{FF2B5EF4-FFF2-40B4-BE49-F238E27FC236}">
                    <a16:creationId xmlns:a16="http://schemas.microsoft.com/office/drawing/2014/main" id="{BF6901D7-3A18-2D46-58CF-04C9D9324D40}"/>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2" name="Freeform 28">
                <a:extLst>
                  <a:ext uri="{FF2B5EF4-FFF2-40B4-BE49-F238E27FC236}">
                    <a16:creationId xmlns:a16="http://schemas.microsoft.com/office/drawing/2014/main" id="{F98F4CA2-D637-6ACA-14E7-EA5B416BFA32}"/>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36">
                <a:extLst>
                  <a:ext uri="{FF2B5EF4-FFF2-40B4-BE49-F238E27FC236}">
                    <a16:creationId xmlns:a16="http://schemas.microsoft.com/office/drawing/2014/main" id="{B50B9D27-9E48-6CBA-5435-26375913663E}"/>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6" name="组合 123">
              <a:extLst>
                <a:ext uri="{FF2B5EF4-FFF2-40B4-BE49-F238E27FC236}">
                  <a16:creationId xmlns:a16="http://schemas.microsoft.com/office/drawing/2014/main" id="{D23914BA-30DD-101C-99F0-1BF95A259BA8}"/>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 name="Freeform 8">
                <a:extLst>
                  <a:ext uri="{FF2B5EF4-FFF2-40B4-BE49-F238E27FC236}">
                    <a16:creationId xmlns:a16="http://schemas.microsoft.com/office/drawing/2014/main" id="{31F8328D-C50C-827A-1CA1-10D32B331203}"/>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2">
                <a:extLst>
                  <a:ext uri="{FF2B5EF4-FFF2-40B4-BE49-F238E27FC236}">
                    <a16:creationId xmlns:a16="http://schemas.microsoft.com/office/drawing/2014/main" id="{5B0E3BCC-CFB4-98F5-78CA-A899B95F689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3">
                <a:extLst>
                  <a:ext uri="{FF2B5EF4-FFF2-40B4-BE49-F238E27FC236}">
                    <a16:creationId xmlns:a16="http://schemas.microsoft.com/office/drawing/2014/main" id="{C0E8D53F-ADC6-65B3-F525-253B98B76FA9}"/>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4">
                <a:extLst>
                  <a:ext uri="{FF2B5EF4-FFF2-40B4-BE49-F238E27FC236}">
                    <a16:creationId xmlns:a16="http://schemas.microsoft.com/office/drawing/2014/main" id="{C99595F2-0970-B536-108F-9E6E9BB8C559}"/>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5">
                <a:extLst>
                  <a:ext uri="{FF2B5EF4-FFF2-40B4-BE49-F238E27FC236}">
                    <a16:creationId xmlns:a16="http://schemas.microsoft.com/office/drawing/2014/main" id="{9B5F05A8-DE2C-3B7B-A8BF-9FF578125C41}"/>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6">
                <a:extLst>
                  <a:ext uri="{FF2B5EF4-FFF2-40B4-BE49-F238E27FC236}">
                    <a16:creationId xmlns:a16="http://schemas.microsoft.com/office/drawing/2014/main" id="{DD2227AA-B7F7-536E-4357-32404BA13759}"/>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7">
                <a:extLst>
                  <a:ext uri="{FF2B5EF4-FFF2-40B4-BE49-F238E27FC236}">
                    <a16:creationId xmlns:a16="http://schemas.microsoft.com/office/drawing/2014/main" id="{947B16A9-4F06-9623-8CA8-ACCDFDD091C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48">
                <a:extLst>
                  <a:ext uri="{FF2B5EF4-FFF2-40B4-BE49-F238E27FC236}">
                    <a16:creationId xmlns:a16="http://schemas.microsoft.com/office/drawing/2014/main" id="{9670DE2D-642D-2F30-EFA7-919A200F878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49">
                <a:extLst>
                  <a:ext uri="{FF2B5EF4-FFF2-40B4-BE49-F238E27FC236}">
                    <a16:creationId xmlns:a16="http://schemas.microsoft.com/office/drawing/2014/main" id="{E6DCF729-500C-6CFB-D20F-F351B648F21D}"/>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0">
                <a:extLst>
                  <a:ext uri="{FF2B5EF4-FFF2-40B4-BE49-F238E27FC236}">
                    <a16:creationId xmlns:a16="http://schemas.microsoft.com/office/drawing/2014/main" id="{B9E246EA-8C9D-E897-DF44-EE1140DDAF7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1">
                <a:extLst>
                  <a:ext uri="{FF2B5EF4-FFF2-40B4-BE49-F238E27FC236}">
                    <a16:creationId xmlns:a16="http://schemas.microsoft.com/office/drawing/2014/main" id="{5315F532-AA4A-4BE6-10FF-DC7C093C9A0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2">
                <a:extLst>
                  <a:ext uri="{FF2B5EF4-FFF2-40B4-BE49-F238E27FC236}">
                    <a16:creationId xmlns:a16="http://schemas.microsoft.com/office/drawing/2014/main" id="{6265305C-88CC-5B72-632B-FF481E532229}"/>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3">
                <a:extLst>
                  <a:ext uri="{FF2B5EF4-FFF2-40B4-BE49-F238E27FC236}">
                    <a16:creationId xmlns:a16="http://schemas.microsoft.com/office/drawing/2014/main" id="{29416A97-1CB0-37E1-AA27-B76B52879935}"/>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4">
                <a:extLst>
                  <a:ext uri="{FF2B5EF4-FFF2-40B4-BE49-F238E27FC236}">
                    <a16:creationId xmlns:a16="http://schemas.microsoft.com/office/drawing/2014/main" id="{BF25565F-F3D8-D50D-AF8E-9507E886C1CA}"/>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5">
                <a:extLst>
                  <a:ext uri="{FF2B5EF4-FFF2-40B4-BE49-F238E27FC236}">
                    <a16:creationId xmlns:a16="http://schemas.microsoft.com/office/drawing/2014/main" id="{38F6D1C2-714D-0C4A-BF93-71C9574CDAA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6">
                <a:extLst>
                  <a:ext uri="{FF2B5EF4-FFF2-40B4-BE49-F238E27FC236}">
                    <a16:creationId xmlns:a16="http://schemas.microsoft.com/office/drawing/2014/main" id="{F2BCD70C-3470-FB43-98C3-9FEE7302519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7">
                <a:extLst>
                  <a:ext uri="{FF2B5EF4-FFF2-40B4-BE49-F238E27FC236}">
                    <a16:creationId xmlns:a16="http://schemas.microsoft.com/office/drawing/2014/main" id="{3E4A4596-99D9-1313-1F14-53E231756CF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58">
                <a:extLst>
                  <a:ext uri="{FF2B5EF4-FFF2-40B4-BE49-F238E27FC236}">
                    <a16:creationId xmlns:a16="http://schemas.microsoft.com/office/drawing/2014/main" id="{8FC81763-384D-4DFE-0B2F-D353A0DA7CD8}"/>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59">
                <a:extLst>
                  <a:ext uri="{FF2B5EF4-FFF2-40B4-BE49-F238E27FC236}">
                    <a16:creationId xmlns:a16="http://schemas.microsoft.com/office/drawing/2014/main" id="{97B8137C-C564-1207-692E-58E913D43C6B}"/>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60">
                <a:extLst>
                  <a:ext uri="{FF2B5EF4-FFF2-40B4-BE49-F238E27FC236}">
                    <a16:creationId xmlns:a16="http://schemas.microsoft.com/office/drawing/2014/main" id="{F1DF2144-0076-EA4D-6BB2-C00F490AC52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61">
                <a:extLst>
                  <a:ext uri="{FF2B5EF4-FFF2-40B4-BE49-F238E27FC236}">
                    <a16:creationId xmlns:a16="http://schemas.microsoft.com/office/drawing/2014/main" id="{E0E8485B-56B0-B726-D9E3-72306B158AF9}"/>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30" name="Freeform 62">
                <a:extLst>
                  <a:ext uri="{FF2B5EF4-FFF2-40B4-BE49-F238E27FC236}">
                    <a16:creationId xmlns:a16="http://schemas.microsoft.com/office/drawing/2014/main" id="{A98639ED-90D5-14B8-38B4-83516523884A}"/>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31" name="Freeform 71">
                <a:extLst>
                  <a:ext uri="{FF2B5EF4-FFF2-40B4-BE49-F238E27FC236}">
                    <a16:creationId xmlns:a16="http://schemas.microsoft.com/office/drawing/2014/main" id="{59A551E4-BE4A-AD60-4945-251258558AD9}"/>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417533785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Lst>
  <p:hf hdr="0" ftr="0" dt="0"/>
  <p:txStyles>
    <p:titleStyle>
      <a:lvl1pPr algn="l" rtl="0" eaLnBrk="1" fontAlgn="base" hangingPunct="1">
        <a:spcBef>
          <a:spcPct val="0"/>
        </a:spcBef>
        <a:spcAft>
          <a:spcPct val="0"/>
        </a:spcAft>
        <a:defRPr lang="en-US" altLang="x-none" sz="3810" b="1" kern="1200">
          <a:solidFill>
            <a:srgbClr val="990000"/>
          </a:solidFill>
          <a:latin typeface="+mj-lt"/>
          <a:ea typeface="+mj-ea"/>
          <a:cs typeface="+mj-cs"/>
        </a:defRPr>
      </a:lvl1pPr>
      <a:lvl2pPr algn="l" rtl="0" eaLnBrk="1" fontAlgn="base" hangingPunct="1">
        <a:spcBef>
          <a:spcPct val="0"/>
        </a:spcBef>
        <a:spcAft>
          <a:spcPct val="0"/>
        </a:spcAft>
        <a:defRPr sz="2540" b="1">
          <a:solidFill>
            <a:schemeClr val="tx1"/>
          </a:solidFill>
          <a:latin typeface="Arial" charset="0"/>
          <a:ea typeface="Arial" charset="0"/>
          <a:cs typeface="Arial" charset="0"/>
        </a:defRPr>
      </a:lvl2pPr>
      <a:lvl3pPr algn="l" rtl="0" eaLnBrk="1" fontAlgn="base" hangingPunct="1">
        <a:spcBef>
          <a:spcPct val="0"/>
        </a:spcBef>
        <a:spcAft>
          <a:spcPct val="0"/>
        </a:spcAft>
        <a:defRPr sz="2540" b="1">
          <a:solidFill>
            <a:schemeClr val="tx1"/>
          </a:solidFill>
          <a:latin typeface="Arial" charset="0"/>
          <a:ea typeface="Arial" charset="0"/>
          <a:cs typeface="Arial" charset="0"/>
        </a:defRPr>
      </a:lvl3pPr>
      <a:lvl4pPr algn="l" rtl="0" eaLnBrk="1" fontAlgn="base" hangingPunct="1">
        <a:spcBef>
          <a:spcPct val="0"/>
        </a:spcBef>
        <a:spcAft>
          <a:spcPct val="0"/>
        </a:spcAft>
        <a:defRPr sz="2540" b="1">
          <a:solidFill>
            <a:schemeClr val="tx1"/>
          </a:solidFill>
          <a:latin typeface="Arial" charset="0"/>
          <a:ea typeface="Arial" charset="0"/>
          <a:cs typeface="Arial" charset="0"/>
        </a:defRPr>
      </a:lvl4pPr>
      <a:lvl5pPr algn="l" rtl="0" eaLnBrk="1" fontAlgn="base" hangingPunct="1">
        <a:spcBef>
          <a:spcPct val="0"/>
        </a:spcBef>
        <a:spcAft>
          <a:spcPct val="0"/>
        </a:spcAft>
        <a:defRPr sz="2540" b="1">
          <a:solidFill>
            <a:schemeClr val="tx1"/>
          </a:solidFill>
          <a:latin typeface="Arial" charset="0"/>
          <a:ea typeface="Arial" charset="0"/>
          <a:cs typeface="Arial" charset="0"/>
        </a:defRPr>
      </a:lvl5pPr>
      <a:lvl6pPr marL="483849" algn="l" rtl="0" eaLnBrk="1" fontAlgn="base" hangingPunct="1">
        <a:spcBef>
          <a:spcPct val="0"/>
        </a:spcBef>
        <a:spcAft>
          <a:spcPct val="0"/>
        </a:spcAft>
        <a:defRPr sz="4445">
          <a:solidFill>
            <a:schemeClr val="tx2"/>
          </a:solidFill>
          <a:latin typeface="Times New Roman" pitchFamily="-110" charset="0"/>
          <a:ea typeface="Arial" pitchFamily="-110" charset="-128"/>
          <a:cs typeface="Arial" pitchFamily="-110" charset="-128"/>
        </a:defRPr>
      </a:lvl6pPr>
      <a:lvl7pPr marL="967698" algn="l" rtl="0" eaLnBrk="1" fontAlgn="base" hangingPunct="1">
        <a:spcBef>
          <a:spcPct val="0"/>
        </a:spcBef>
        <a:spcAft>
          <a:spcPct val="0"/>
        </a:spcAft>
        <a:defRPr sz="4445">
          <a:solidFill>
            <a:schemeClr val="tx2"/>
          </a:solidFill>
          <a:latin typeface="Times New Roman" pitchFamily="-110" charset="0"/>
          <a:ea typeface="Arial" pitchFamily="-110" charset="-128"/>
          <a:cs typeface="Arial" pitchFamily="-110" charset="-128"/>
        </a:defRPr>
      </a:lvl7pPr>
      <a:lvl8pPr marL="1451546" algn="l" rtl="0" eaLnBrk="1" fontAlgn="base" hangingPunct="1">
        <a:spcBef>
          <a:spcPct val="0"/>
        </a:spcBef>
        <a:spcAft>
          <a:spcPct val="0"/>
        </a:spcAft>
        <a:defRPr sz="4445">
          <a:solidFill>
            <a:schemeClr val="tx2"/>
          </a:solidFill>
          <a:latin typeface="Times New Roman" pitchFamily="-110" charset="0"/>
          <a:ea typeface="Arial" pitchFamily="-110" charset="-128"/>
          <a:cs typeface="Arial" pitchFamily="-110" charset="-128"/>
        </a:defRPr>
      </a:lvl8pPr>
      <a:lvl9pPr marL="1935395" algn="l" rtl="0" eaLnBrk="1" fontAlgn="base" hangingPunct="1">
        <a:spcBef>
          <a:spcPct val="0"/>
        </a:spcBef>
        <a:spcAft>
          <a:spcPct val="0"/>
        </a:spcAft>
        <a:defRPr sz="4445">
          <a:solidFill>
            <a:schemeClr val="tx2"/>
          </a:solidFill>
          <a:latin typeface="Times New Roman" pitchFamily="-110" charset="0"/>
          <a:ea typeface="Arial" pitchFamily="-110" charset="-128"/>
          <a:cs typeface="Arial" pitchFamily="-110" charset="-128"/>
        </a:defRPr>
      </a:lvl9pPr>
    </p:titleStyle>
    <p:bodyStyle>
      <a:lvl1pPr marL="362887" indent="-362887" algn="l" rtl="0" eaLnBrk="1" fontAlgn="base" hangingPunct="1">
        <a:spcBef>
          <a:spcPts val="635"/>
        </a:spcBef>
        <a:spcAft>
          <a:spcPct val="0"/>
        </a:spcAft>
        <a:buSzPct val="75000"/>
        <a:buFont typeface="Wingdings 3" panose="05040102010807070707" pitchFamily="18" charset="2"/>
        <a:buChar char=""/>
        <a:defRPr sz="2540">
          <a:solidFill>
            <a:schemeClr val="tx1"/>
          </a:solidFill>
          <a:latin typeface="+mn-lt"/>
          <a:ea typeface="Arial" charset="0"/>
          <a:cs typeface="Arial" charset="0"/>
        </a:defRPr>
      </a:lvl1pPr>
      <a:lvl2pPr marL="786254" indent="-302405" algn="l" rtl="0" eaLnBrk="1" fontAlgn="base" hangingPunct="1">
        <a:spcBef>
          <a:spcPts val="635"/>
        </a:spcBef>
        <a:spcAft>
          <a:spcPct val="0"/>
        </a:spcAft>
        <a:buClr>
          <a:srgbClr val="BB0027"/>
        </a:buClr>
        <a:buSzPct val="75000"/>
        <a:buFont typeface="Wingdings 3" panose="05040102010807070707" pitchFamily="18" charset="2"/>
        <a:buChar char=""/>
        <a:defRPr sz="2117">
          <a:solidFill>
            <a:schemeClr val="tx1"/>
          </a:solidFill>
          <a:latin typeface="+mn-lt"/>
          <a:ea typeface="Arial" charset="0"/>
          <a:cs typeface="Arial" charset="0"/>
        </a:defRPr>
      </a:lvl2pPr>
      <a:lvl3pPr marL="1270103" indent="-302405" algn="l" rtl="0" eaLnBrk="1" fontAlgn="base" hangingPunct="1">
        <a:spcBef>
          <a:spcPts val="635"/>
        </a:spcBef>
        <a:spcAft>
          <a:spcPct val="0"/>
        </a:spcAft>
        <a:buSzPct val="110000"/>
        <a:buFont typeface="Arial" charset="-120"/>
        <a:buChar char="–"/>
        <a:defRPr sz="1905" i="1">
          <a:solidFill>
            <a:schemeClr val="tx1"/>
          </a:solidFill>
          <a:latin typeface="+mn-lt"/>
          <a:ea typeface="Arial" charset="0"/>
          <a:cs typeface="Arial" charset="0"/>
        </a:defRPr>
      </a:lvl3pPr>
      <a:lvl4pPr marL="1753952" indent="-302405" algn="l" rtl="0" eaLnBrk="1" fontAlgn="base" hangingPunct="1">
        <a:spcBef>
          <a:spcPts val="635"/>
        </a:spcBef>
        <a:spcAft>
          <a:spcPct val="0"/>
        </a:spcAft>
        <a:buSzPct val="110000"/>
        <a:buFont typeface="Arial" charset="0"/>
        <a:buChar char="•"/>
        <a:defRPr sz="1693">
          <a:solidFill>
            <a:schemeClr val="tx1"/>
          </a:solidFill>
          <a:latin typeface="+mn-lt"/>
          <a:ea typeface="Arial" charset="0"/>
          <a:cs typeface="Arial" charset="0"/>
        </a:defRPr>
      </a:lvl4pPr>
      <a:lvl5pPr marL="2177319" indent="-241924" algn="l" rtl="0" eaLnBrk="1" fontAlgn="base" hangingPunct="1">
        <a:spcBef>
          <a:spcPts val="635"/>
        </a:spcBef>
        <a:spcAft>
          <a:spcPct val="0"/>
        </a:spcAft>
        <a:buSzPct val="110000"/>
        <a:buFont typeface="Arial" charset="-120"/>
        <a:buChar char="–"/>
        <a:defRPr sz="1482" i="1">
          <a:solidFill>
            <a:schemeClr val="tx1"/>
          </a:solidFill>
          <a:latin typeface="+mn-lt"/>
          <a:ea typeface="Arial" charset="0"/>
          <a:cs typeface="Arial" charset="0"/>
        </a:defRPr>
      </a:lvl5pPr>
      <a:lvl6pPr marL="2661168" indent="-241924" algn="l" rtl="0" eaLnBrk="1" fontAlgn="base" hangingPunct="1">
        <a:spcBef>
          <a:spcPct val="20000"/>
        </a:spcBef>
        <a:spcAft>
          <a:spcPct val="0"/>
        </a:spcAft>
        <a:buChar char="»"/>
        <a:defRPr sz="2117">
          <a:solidFill>
            <a:schemeClr val="tx1"/>
          </a:solidFill>
          <a:latin typeface="Arial" pitchFamily="-110" charset="0"/>
          <a:ea typeface="+mn-ea"/>
          <a:cs typeface="+mn-cs"/>
        </a:defRPr>
      </a:lvl6pPr>
      <a:lvl7pPr marL="3145017" indent="-241924" algn="l" rtl="0" eaLnBrk="1" fontAlgn="base" hangingPunct="1">
        <a:spcBef>
          <a:spcPct val="20000"/>
        </a:spcBef>
        <a:spcAft>
          <a:spcPct val="0"/>
        </a:spcAft>
        <a:buChar char="»"/>
        <a:defRPr sz="2117">
          <a:solidFill>
            <a:schemeClr val="tx1"/>
          </a:solidFill>
          <a:latin typeface="Arial" pitchFamily="-110" charset="0"/>
          <a:ea typeface="+mn-ea"/>
          <a:cs typeface="+mn-cs"/>
        </a:defRPr>
      </a:lvl7pPr>
      <a:lvl8pPr marL="3628866" indent="-241924" algn="l" rtl="0" eaLnBrk="1" fontAlgn="base" hangingPunct="1">
        <a:spcBef>
          <a:spcPct val="20000"/>
        </a:spcBef>
        <a:spcAft>
          <a:spcPct val="0"/>
        </a:spcAft>
        <a:buChar char="»"/>
        <a:defRPr sz="2117">
          <a:solidFill>
            <a:schemeClr val="tx1"/>
          </a:solidFill>
          <a:latin typeface="Arial" pitchFamily="-110" charset="0"/>
          <a:ea typeface="+mn-ea"/>
          <a:cs typeface="+mn-cs"/>
        </a:defRPr>
      </a:lvl8pPr>
      <a:lvl9pPr marL="4112715" indent="-241924" algn="l" rtl="0" eaLnBrk="1" fontAlgn="base" hangingPunct="1">
        <a:spcBef>
          <a:spcPct val="20000"/>
        </a:spcBef>
        <a:spcAft>
          <a:spcPct val="0"/>
        </a:spcAft>
        <a:buChar char="»"/>
        <a:defRPr sz="2117">
          <a:solidFill>
            <a:schemeClr val="tx1"/>
          </a:solidFill>
          <a:latin typeface="Arial" pitchFamily="-110" charset="0"/>
          <a:ea typeface="+mn-ea"/>
          <a:cs typeface="+mn-cs"/>
        </a:defRPr>
      </a:lvl9pPr>
    </p:bodyStyle>
    <p:otherStyle>
      <a:defPPr>
        <a:defRPr lang="en-US"/>
      </a:defPPr>
      <a:lvl1pPr marL="0" algn="l" defTabSz="483849" rtl="0" eaLnBrk="1" latinLnBrk="0" hangingPunct="1">
        <a:defRPr sz="1905" kern="1200">
          <a:solidFill>
            <a:schemeClr val="tx1"/>
          </a:solidFill>
          <a:latin typeface="+mn-lt"/>
          <a:ea typeface="+mn-ea"/>
          <a:cs typeface="+mn-cs"/>
        </a:defRPr>
      </a:lvl1pPr>
      <a:lvl2pPr marL="483849" algn="l" defTabSz="483849" rtl="0" eaLnBrk="1" latinLnBrk="0" hangingPunct="1">
        <a:defRPr sz="1905" kern="1200">
          <a:solidFill>
            <a:schemeClr val="tx1"/>
          </a:solidFill>
          <a:latin typeface="+mn-lt"/>
          <a:ea typeface="+mn-ea"/>
          <a:cs typeface="+mn-cs"/>
        </a:defRPr>
      </a:lvl2pPr>
      <a:lvl3pPr marL="967698" algn="l" defTabSz="483849" rtl="0" eaLnBrk="1" latinLnBrk="0" hangingPunct="1">
        <a:defRPr sz="1905" kern="1200">
          <a:solidFill>
            <a:schemeClr val="tx1"/>
          </a:solidFill>
          <a:latin typeface="+mn-lt"/>
          <a:ea typeface="+mn-ea"/>
          <a:cs typeface="+mn-cs"/>
        </a:defRPr>
      </a:lvl3pPr>
      <a:lvl4pPr marL="1451546" algn="l" defTabSz="483849" rtl="0" eaLnBrk="1" latinLnBrk="0" hangingPunct="1">
        <a:defRPr sz="1905" kern="1200">
          <a:solidFill>
            <a:schemeClr val="tx1"/>
          </a:solidFill>
          <a:latin typeface="+mn-lt"/>
          <a:ea typeface="+mn-ea"/>
          <a:cs typeface="+mn-cs"/>
        </a:defRPr>
      </a:lvl4pPr>
      <a:lvl5pPr marL="1935395" algn="l" defTabSz="483849" rtl="0" eaLnBrk="1" latinLnBrk="0" hangingPunct="1">
        <a:defRPr sz="1905" kern="1200">
          <a:solidFill>
            <a:schemeClr val="tx1"/>
          </a:solidFill>
          <a:latin typeface="+mn-lt"/>
          <a:ea typeface="+mn-ea"/>
          <a:cs typeface="+mn-cs"/>
        </a:defRPr>
      </a:lvl5pPr>
      <a:lvl6pPr marL="2419244" algn="l" defTabSz="483849" rtl="0" eaLnBrk="1" latinLnBrk="0" hangingPunct="1">
        <a:defRPr sz="1905" kern="1200">
          <a:solidFill>
            <a:schemeClr val="tx1"/>
          </a:solidFill>
          <a:latin typeface="+mn-lt"/>
          <a:ea typeface="+mn-ea"/>
          <a:cs typeface="+mn-cs"/>
        </a:defRPr>
      </a:lvl6pPr>
      <a:lvl7pPr marL="2903094" algn="l" defTabSz="483849" rtl="0" eaLnBrk="1" latinLnBrk="0" hangingPunct="1">
        <a:defRPr sz="1905" kern="1200">
          <a:solidFill>
            <a:schemeClr val="tx1"/>
          </a:solidFill>
          <a:latin typeface="+mn-lt"/>
          <a:ea typeface="+mn-ea"/>
          <a:cs typeface="+mn-cs"/>
        </a:defRPr>
      </a:lvl7pPr>
      <a:lvl8pPr marL="3386941" algn="l" defTabSz="483849" rtl="0" eaLnBrk="1" latinLnBrk="0" hangingPunct="1">
        <a:defRPr sz="1905" kern="1200">
          <a:solidFill>
            <a:schemeClr val="tx1"/>
          </a:solidFill>
          <a:latin typeface="+mn-lt"/>
          <a:ea typeface="+mn-ea"/>
          <a:cs typeface="+mn-cs"/>
        </a:defRPr>
      </a:lvl8pPr>
      <a:lvl9pPr marL="3870790" algn="l" defTabSz="483849"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42BF9-21D8-3740-8BC2-5D07FA554C4D}"/>
              </a:ext>
            </a:extLst>
          </p:cNvPr>
          <p:cNvSpPr>
            <a:spLocks noGrp="1"/>
          </p:cNvSpPr>
          <p:nvPr>
            <p:ph type="ctrTitle"/>
          </p:nvPr>
        </p:nvSpPr>
        <p:spPr>
          <a:xfrm>
            <a:off x="453416" y="1187425"/>
            <a:ext cx="11285166" cy="2080418"/>
          </a:xfrm>
        </p:spPr>
        <p:txBody>
          <a:bodyPr>
            <a:noAutofit/>
          </a:bodyPr>
          <a:lstStyle/>
          <a:p>
            <a:pPr algn="ctr"/>
            <a:r>
              <a:rPr lang="zh-CN" altLang="en-US" sz="5400" dirty="0"/>
              <a:t>信息学中的概率统计</a:t>
            </a:r>
            <a:endParaRPr lang="en-US" altLang="x-none" sz="5000" dirty="0">
              <a:cs typeface="Calibri Light"/>
            </a:endParaRPr>
          </a:p>
        </p:txBody>
      </p:sp>
      <p:sp>
        <p:nvSpPr>
          <p:cNvPr id="3" name="副标题 2">
            <a:extLst>
              <a:ext uri="{FF2B5EF4-FFF2-40B4-BE49-F238E27FC236}">
                <a16:creationId xmlns:a16="http://schemas.microsoft.com/office/drawing/2014/main" id="{29E273E2-7DE5-9747-84C9-551EDA226277}"/>
              </a:ext>
            </a:extLst>
          </p:cNvPr>
          <p:cNvSpPr>
            <a:spLocks noGrp="1"/>
          </p:cNvSpPr>
          <p:nvPr>
            <p:ph type="subTitle" idx="1"/>
          </p:nvPr>
        </p:nvSpPr>
        <p:spPr>
          <a:xfrm>
            <a:off x="3011836" y="3429000"/>
            <a:ext cx="6168326" cy="2080418"/>
          </a:xfrm>
        </p:spPr>
        <p:txBody>
          <a:bodyPr>
            <a:normAutofit/>
          </a:bodyPr>
          <a:lstStyle/>
          <a:p>
            <a:r>
              <a:rPr kumimoji="1" lang="zh-CN" altLang="en-US" sz="3200" dirty="0">
                <a:solidFill>
                  <a:schemeClr val="tx1"/>
                </a:solidFill>
                <a:latin typeface="Calibri" panose="020F0502020204030204" pitchFamily="34" charset="0"/>
                <a:cs typeface="Calibri" panose="020F0502020204030204" pitchFamily="34" charset="0"/>
              </a:rPr>
              <a:t>王若松</a:t>
            </a:r>
            <a:endParaRPr kumimoji="1" lang="en-US" altLang="zh-CN" sz="3600" b="1" dirty="0">
              <a:solidFill>
                <a:schemeClr val="tx1"/>
              </a:solidFill>
            </a:endParaRPr>
          </a:p>
        </p:txBody>
      </p:sp>
      <p:sp>
        <p:nvSpPr>
          <p:cNvPr id="5" name="矩形 4">
            <a:extLst>
              <a:ext uri="{FF2B5EF4-FFF2-40B4-BE49-F238E27FC236}">
                <a16:creationId xmlns:a16="http://schemas.microsoft.com/office/drawing/2014/main" id="{9676EF40-E4F3-A941-951B-E27668D59F38}"/>
              </a:ext>
            </a:extLst>
          </p:cNvPr>
          <p:cNvSpPr/>
          <p:nvPr/>
        </p:nvSpPr>
        <p:spPr>
          <a:xfrm>
            <a:off x="2065603" y="4630366"/>
            <a:ext cx="8060793" cy="1200329"/>
          </a:xfrm>
          <a:prstGeom prst="rect">
            <a:avLst/>
          </a:prstGeom>
        </p:spPr>
        <p:txBody>
          <a:bodyPr wrap="square" lIns="91440" tIns="45720" rIns="91440" bIns="45720" anchor="t">
            <a:spAutoFit/>
          </a:bodyPr>
          <a:lstStyle/>
          <a:p>
            <a:pPr algn="ctr"/>
            <a:r>
              <a:rPr kumimoji="1" lang="en-US" sz="2400" dirty="0" err="1">
                <a:solidFill>
                  <a:srgbClr val="000000"/>
                </a:solidFill>
                <a:ea typeface="+mn-lt"/>
                <a:cs typeface="+mn-lt"/>
              </a:rPr>
              <a:t>前沿计算研究中心</a:t>
            </a:r>
            <a:endParaRPr kumimoji="1" lang="en-US" sz="2400" dirty="0">
              <a:solidFill>
                <a:srgbClr val="000000"/>
              </a:solidFill>
              <a:ea typeface="+mn-lt"/>
              <a:cs typeface="+mn-lt"/>
            </a:endParaRPr>
          </a:p>
          <a:p>
            <a:pPr algn="ctr"/>
            <a:r>
              <a:rPr kumimoji="1" lang="zh-CN" altLang="en-US" sz="2400" dirty="0">
                <a:solidFill>
                  <a:srgbClr val="000000"/>
                </a:solidFill>
                <a:ea typeface="+mn-lt"/>
                <a:cs typeface="+mn-lt"/>
              </a:rPr>
              <a:t>北京大学</a:t>
            </a:r>
            <a:endParaRPr lang="en-US" altLang="zh-CN" sz="2400" dirty="0">
              <a:cs typeface="Helvetica"/>
            </a:endParaRPr>
          </a:p>
          <a:p>
            <a:pPr algn="ctr"/>
            <a:endParaRPr kumimoji="1" lang="en-US" altLang="zh-CN" sz="2400" dirty="0"/>
          </a:p>
        </p:txBody>
      </p:sp>
    </p:spTree>
    <p:extLst>
      <p:ext uri="{BB962C8B-B14F-4D97-AF65-F5344CB8AC3E}">
        <p14:creationId xmlns:p14="http://schemas.microsoft.com/office/powerpoint/2010/main" val="23501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23269-8FB8-C8B7-757F-F54AA54EC9E7}"/>
              </a:ext>
            </a:extLst>
          </p:cNvPr>
          <p:cNvSpPr>
            <a:spLocks noGrp="1"/>
          </p:cNvSpPr>
          <p:nvPr>
            <p:ph type="title"/>
          </p:nvPr>
        </p:nvSpPr>
        <p:spPr/>
        <p:txBody>
          <a:bodyPr/>
          <a:lstStyle/>
          <a:p>
            <a:r>
              <a:rPr lang="en-US" altLang="zh-CN" sz="3600" dirty="0"/>
              <a:t>3. </a:t>
            </a:r>
            <a:r>
              <a:rPr lang="zh-CN" altLang="en-US" sz="3600" dirty="0"/>
              <a:t>连续随机变量的数学期望和方差</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9F1405-12EC-3CA5-189A-3E73D44C18EA}"/>
                  </a:ext>
                </a:extLst>
              </p:cNvPr>
              <p:cNvSpPr>
                <a:spLocks noGrp="1"/>
              </p:cNvSpPr>
              <p:nvPr>
                <p:ph sz="quarter" idx="10"/>
              </p:nvPr>
            </p:nvSpPr>
            <p:spPr/>
            <p:txBody>
              <a:bodyPr/>
              <a:lstStyle/>
              <a:p>
                <a:r>
                  <a:rPr lang="en-US" dirty="0"/>
                  <a:t>给定随机变量</a:t>
                </a:r>
                <a14:m>
                  <m:oMath xmlns:m="http://schemas.openxmlformats.org/officeDocument/2006/math">
                    <m:r>
                      <a:rPr lang="en-US" altLang="zh-CN" b="0" i="1" smtClean="0">
                        <a:latin typeface="Cambria Math" panose="02040503050406030204" pitchFamily="18" charset="0"/>
                      </a:rPr>
                      <m:t>𝑋</m:t>
                    </m:r>
                  </m:oMath>
                </a14:m>
                <a:r>
                  <a:rPr lang="en-US" dirty="0"/>
                  <a:t>和函数</a:t>
                </a:r>
                <a14:m>
                  <m:oMath xmlns:m="http://schemas.openxmlformats.org/officeDocument/2006/math">
                    <m:r>
                      <a:rPr lang="en-US" b="0" i="1" dirty="0" smtClean="0">
                        <a:latin typeface="Cambria Math" panose="02040503050406030204" pitchFamily="18" charset="0"/>
                      </a:rPr>
                      <m:t>𝑔</m:t>
                    </m:r>
                  </m:oMath>
                </a14:m>
                <a:r>
                  <a:rPr lang="zh-CN" altLang="en-US" dirty="0"/>
                  <a:t>，求</a:t>
                </a:r>
                <a14:m>
                  <m:oMath xmlns:m="http://schemas.openxmlformats.org/officeDocument/2006/math">
                    <m:r>
                      <a:rPr lang="en-US" altLang="zh-CN" i="1">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a14:m>
                <a:r>
                  <a:rPr lang="en-US" dirty="0"/>
                  <a:t>的数学期望</a:t>
                </a:r>
              </a:p>
              <a:p>
                <a:endParaRPr lang="en-US" dirty="0"/>
              </a:p>
              <a:p>
                <a:r>
                  <a:rPr lang="en-US" dirty="0" err="1"/>
                  <a:t>例</a:t>
                </a:r>
                <a:r>
                  <a:rPr lang="zh-CN" altLang="en-US" dirty="0"/>
                  <a:t>：</a:t>
                </a:r>
                <a:r>
                  <a:rPr lang="en-US" dirty="0"/>
                  <a:t> 随机变量</a:t>
                </a:r>
                <a14:m>
                  <m:oMath xmlns:m="http://schemas.openxmlformats.org/officeDocument/2006/math">
                    <m:r>
                      <a:rPr lang="en-US" altLang="zh-CN" b="0" i="1" smtClean="0">
                        <a:latin typeface="Cambria Math" panose="02040503050406030204" pitchFamily="18" charset="0"/>
                      </a:rPr>
                      <m:t>𝑋</m:t>
                    </m:r>
                  </m:oMath>
                </a14:m>
                <a:r>
                  <a:rPr lang="en-US" dirty="0"/>
                  <a:t>在[0, 1]</a:t>
                </a:r>
                <a:r>
                  <a:rPr lang="en-US" dirty="0" err="1"/>
                  <a:t>中均匀取值</a:t>
                </a:r>
                <a:r>
                  <a:rPr lang="zh-CN" altLang="en-US" dirty="0"/>
                  <a:t>，求</a:t>
                </a:r>
                <a14:m>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endParaRPr lang="en-US" dirty="0"/>
              </a:p>
              <a:p>
                <a:pPr lvl="1"/>
                <a:r>
                  <a:rPr lang="en-US" dirty="0"/>
                  <a:t>方法</a:t>
                </a:r>
                <a:r>
                  <a:rPr lang="en-US" altLang="zh-CN" dirty="0"/>
                  <a:t>1</a:t>
                </a:r>
                <a:r>
                  <a:rPr lang="zh-CN" altLang="en-US" dirty="0"/>
                  <a:t>：</a:t>
                </a:r>
                <a:r>
                  <a:rPr lang="en-US" altLang="zh-CN" b="0"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2</m:t>
                        </m:r>
                      </m:sup>
                    </m:sSup>
                  </m:oMath>
                </a14:m>
                <a:r>
                  <a:rPr lang="en-US" dirty="0" err="1"/>
                  <a:t>的概率密度函数为</a:t>
                </a:r>
                <a:r>
                  <a:rPr lang="en-US" altLang="zh-CN" dirty="0"/>
                  <a:t>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𝑥</m:t>
                            </m:r>
                          </m:e>
                        </m:rad>
                      </m:den>
                    </m:f>
                  </m:oMath>
                </a14:m>
                <a:r>
                  <a:rPr lang="en-US" dirty="0"/>
                  <a:t>当</a:t>
                </a:r>
                <a:r>
                  <a:rPr lang="en-US" altLang="zh-CN" dirty="0"/>
                  <a:t>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oMath>
                </a14:m>
                <a:r>
                  <a:rPr lang="zh-CN" altLang="en-US" dirty="0"/>
                  <a:t>，数学期望为</a:t>
                </a:r>
                <a14:m>
                  <m:oMath xmlns:m="http://schemas.openxmlformats.org/officeDocument/2006/math">
                    <m:nary>
                      <m:naryPr>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0</m:t>
                        </m:r>
                      </m:sub>
                      <m:sup>
                        <m:r>
                          <a:rPr lang="en-US" altLang="zh-CN" b="0" i="1" dirty="0" smtClean="0">
                            <a:latin typeface="Cambria Math" panose="02040503050406030204" pitchFamily="18" charset="0"/>
                          </a:rPr>
                          <m:t>1</m:t>
                        </m:r>
                      </m:sup>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2</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𝑥</m:t>
                                </m:r>
                              </m:e>
                            </m:rad>
                          </m:den>
                        </m:f>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𝑑𝑥</m:t>
                        </m:r>
                      </m:e>
                    </m:nary>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3</m:t>
                        </m:r>
                      </m:den>
                    </m:f>
                  </m:oMath>
                </a14:m>
                <a:endParaRPr lang="en-US" dirty="0"/>
              </a:p>
              <a:p>
                <a:pPr lvl="1"/>
                <a:r>
                  <a:rPr lang="en-US" dirty="0"/>
                  <a:t>方法</a:t>
                </a:r>
                <a:r>
                  <a:rPr lang="en-US" altLang="zh-CN" dirty="0"/>
                  <a:t>2</a:t>
                </a:r>
                <a:r>
                  <a:rPr lang="zh-CN" altLang="en-US" dirty="0"/>
                  <a:t>：</a:t>
                </a:r>
                <a14:m>
                  <m:oMath xmlns:m="http://schemas.openxmlformats.org/officeDocument/2006/math">
                    <m:nary>
                      <m:naryPr>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0</m:t>
                        </m:r>
                      </m:sub>
                      <m:sup>
                        <m:r>
                          <a:rPr lang="en-US" altLang="zh-CN" b="0" i="1" dirty="0" smtClean="0">
                            <a:latin typeface="Cambria Math" panose="02040503050406030204" pitchFamily="18" charset="0"/>
                          </a:rPr>
                          <m:t>1</m:t>
                        </m:r>
                      </m:sup>
                      <m:e>
                        <m:r>
                          <a:rPr lang="en-US" altLang="zh-CN"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i="1" dirty="0">
                                <a:latin typeface="Cambria Math" panose="02040503050406030204" pitchFamily="18" charset="0"/>
                              </a:rPr>
                              <m:t>𝑥</m:t>
                            </m:r>
                          </m:e>
                          <m:sup>
                            <m:r>
                              <a:rPr lang="en-US" altLang="zh-CN" b="0" i="1" dirty="0" smtClean="0">
                                <a:latin typeface="Cambria Math" panose="02040503050406030204" pitchFamily="18" charset="0"/>
                              </a:rPr>
                              <m:t>2</m:t>
                            </m:r>
                          </m:sup>
                        </m:sSup>
                        <m:r>
                          <a:rPr lang="en-US" altLang="zh-CN" i="1" dirty="0">
                            <a:latin typeface="Cambria Math" panose="02040503050406030204" pitchFamily="18" charset="0"/>
                          </a:rPr>
                          <m:t>⋅</m:t>
                        </m:r>
                        <m:r>
                          <a:rPr lang="en-US" altLang="zh-CN" i="1" dirty="0">
                            <a:latin typeface="Cambria Math" panose="02040503050406030204" pitchFamily="18" charset="0"/>
                          </a:rPr>
                          <m:t>𝑑𝑥</m:t>
                        </m:r>
                      </m:e>
                    </m:nary>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3</m:t>
                        </m:r>
                      </m:den>
                    </m:f>
                  </m:oMath>
                </a14:m>
                <a:r>
                  <a:rPr lang="en-US" dirty="0"/>
                  <a:t>	</a:t>
                </a:r>
              </a:p>
              <a:p>
                <a:endParaRPr lang="en-US" dirty="0"/>
              </a:p>
              <a:p>
                <a:r>
                  <a:rPr lang="en-US" dirty="0" err="1"/>
                  <a:t>一般结论</a:t>
                </a:r>
                <a:r>
                  <a:rPr lang="zh-CN" altLang="en-US" dirty="0"/>
                  <a:t>：</a:t>
                </a:r>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e>
                    </m:d>
                    <m:r>
                      <a:rPr lang="en-US" altLang="zh-CN" b="0" i="1" smtClean="0">
                        <a:latin typeface="Cambria Math" panose="02040503050406030204" pitchFamily="18" charset="0"/>
                      </a:rPr>
                      <m:t>=</m:t>
                    </m:r>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m:t>
                        </m:r>
                        <m:r>
                          <a:rPr lang="en-US" altLang="zh-CN" b="0" i="1" dirty="0" smtClean="0">
                            <a:latin typeface="Cambria Math" panose="02040503050406030204" pitchFamily="18" charset="0"/>
                          </a:rPr>
                          <m:t>𝑔</m:t>
                        </m:r>
                        <m:r>
                          <a:rPr lang="en-US" altLang="zh-CN" b="0" i="1" dirty="0" smtClean="0">
                            <a:latin typeface="Cambria Math" panose="02040503050406030204" pitchFamily="18" charset="0"/>
                          </a:rPr>
                          <m:t>(</m:t>
                        </m:r>
                        <m:r>
                          <a:rPr lang="en-US" altLang="zh-CN" i="1" dirty="0">
                            <a:latin typeface="Cambria Math" panose="02040503050406030204" pitchFamily="18" charset="0"/>
                          </a:rPr>
                          <m:t>𝑥</m:t>
                        </m:r>
                        <m:r>
                          <a:rPr lang="en-US" altLang="zh-CN" b="0" i="1" dirty="0" smtClean="0">
                            <a:latin typeface="Cambria Math" panose="02040503050406030204" pitchFamily="18" charset="0"/>
                          </a:rPr>
                          <m:t>)</m:t>
                        </m:r>
                        <m:r>
                          <a:rPr lang="en-US" altLang="zh-CN" i="1" dirty="0">
                            <a:latin typeface="Cambria Math" panose="02040503050406030204" pitchFamily="18" charset="0"/>
                          </a:rPr>
                          <m:t>⋅</m:t>
                        </m:r>
                        <m:r>
                          <a:rPr lang="en-US" altLang="zh-CN" i="1" dirty="0">
                            <a:latin typeface="Cambria Math" panose="02040503050406030204" pitchFamily="18" charset="0"/>
                          </a:rPr>
                          <m:t>𝑑𝑥</m:t>
                        </m:r>
                      </m:e>
                    </m:nary>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649F1405-12EC-3CA5-189A-3E73D44C18EA}"/>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8B7A301-407B-7FF4-1529-894529C0812F}"/>
              </a:ext>
            </a:extLst>
          </p:cNvPr>
          <p:cNvSpPr>
            <a:spLocks noGrp="1"/>
          </p:cNvSpPr>
          <p:nvPr>
            <p:ph type="sldNum" sz="quarter" idx="11"/>
          </p:nvPr>
        </p:nvSpPr>
        <p:spPr/>
        <p:txBody>
          <a:bodyPr/>
          <a:lstStyle/>
          <a:p>
            <a:fld id="{E9FD2F2E-2D34-446F-9C3A-5329E7A0BF4B}" type="slidenum">
              <a:rPr lang="en-GB" smtClean="0"/>
              <a:pPr/>
              <a:t>10</a:t>
            </a:fld>
            <a:endParaRPr lang="en-GB" dirty="0"/>
          </a:p>
        </p:txBody>
      </p:sp>
    </p:spTree>
    <p:extLst>
      <p:ext uri="{BB962C8B-B14F-4D97-AF65-F5344CB8AC3E}">
        <p14:creationId xmlns:p14="http://schemas.microsoft.com/office/powerpoint/2010/main" val="50508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A88B5-AAC3-A217-7423-8FDB3306AC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FDC007-8F03-1BA6-0AE8-95E6CD2E81E1}"/>
              </a:ext>
            </a:extLst>
          </p:cNvPr>
          <p:cNvSpPr>
            <a:spLocks noGrp="1"/>
          </p:cNvSpPr>
          <p:nvPr>
            <p:ph type="title"/>
          </p:nvPr>
        </p:nvSpPr>
        <p:spPr/>
        <p:txBody>
          <a:bodyPr/>
          <a:lstStyle/>
          <a:p>
            <a:r>
              <a:rPr lang="zh-CN" altLang="en-US" sz="4000" dirty="0"/>
              <a:t>连续随机变量的数学期望和方差</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F64ACA-40F5-0966-2086-C0FB1BBB2843}"/>
                  </a:ext>
                </a:extLst>
              </p:cNvPr>
              <p:cNvSpPr>
                <a:spLocks noGrp="1"/>
              </p:cNvSpPr>
              <p:nvPr>
                <p:ph sz="quarter" idx="10"/>
              </p:nvPr>
            </p:nvSpPr>
            <p:spPr/>
            <p:txBody>
              <a:bodyPr/>
              <a:lstStyle/>
              <a:p>
                <a:r>
                  <a:rPr lang="en-US" dirty="0"/>
                  <a:t>回顾</a:t>
                </a:r>
                <a:r>
                  <a:rPr lang="zh-CN" altLang="en-US" dirty="0"/>
                  <a:t>：</a:t>
                </a:r>
                <a:r>
                  <a:rPr lang="en-US" dirty="0" err="1"/>
                  <a:t>数学期望的性质</a:t>
                </a:r>
                <a:endParaRPr lang="en-US" dirty="0"/>
              </a:p>
              <a:p>
                <a:endParaRPr lang="en-US" dirty="0"/>
              </a:p>
              <a:p>
                <a:r>
                  <a:rPr lang="zh-CN" altLang="en-US" b="0" dirty="0"/>
                  <a:t>对于常数</a:t>
                </a:r>
                <a14:m>
                  <m:oMath xmlns:m="http://schemas.openxmlformats.org/officeDocument/2006/math">
                    <m:r>
                      <a:rPr lang="en-US" altLang="zh-CN" i="1">
                        <a:latin typeface="Cambria Math" panose="02040503050406030204" pitchFamily="18" charset="0"/>
                      </a:rPr>
                      <m:t>𝑎</m:t>
                    </m:r>
                  </m:oMath>
                </a14:m>
                <a:r>
                  <a:rPr lang="zh-CN" altLang="en-US" b="0" dirty="0"/>
                  <a:t>和</a:t>
                </a:r>
                <a14:m>
                  <m:oMath xmlns:m="http://schemas.openxmlformats.org/officeDocument/2006/math">
                    <m:r>
                      <a:rPr lang="en-US" altLang="zh-CN" b="0" i="1" dirty="0" smtClean="0">
                        <a:latin typeface="Cambria Math" panose="02040503050406030204" pitchFamily="18" charset="0"/>
                      </a:rPr>
                      <m:t>𝑏</m:t>
                    </m:r>
                  </m:oMath>
                </a14:m>
                <a:r>
                  <a:rPr lang="zh-CN" altLang="en-US" b="0" dirty="0"/>
                  <a:t>，</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𝑎𝑋</m:t>
                        </m:r>
                        <m:r>
                          <a:rPr lang="en-US" altLang="zh-CN" i="1">
                            <a:latin typeface="Cambria Math" panose="02040503050406030204" pitchFamily="18" charset="0"/>
                          </a:rPr>
                          <m:t>+</m:t>
                        </m:r>
                        <m:r>
                          <a:rPr lang="en-US" altLang="zh-CN" i="1">
                            <a:latin typeface="Cambria Math" panose="02040503050406030204" pitchFamily="18" charset="0"/>
                          </a:rPr>
                          <m:t>𝑏</m:t>
                        </m:r>
                      </m:e>
                    </m:d>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r>
                      <a:rPr lang="en-US" altLang="zh-CN" i="1">
                        <a:latin typeface="Cambria Math" panose="02040503050406030204" pitchFamily="18" charset="0"/>
                      </a:rPr>
                      <m:t>𝑏</m:t>
                    </m:r>
                  </m:oMath>
                </a14:m>
                <a:endParaRPr lang="en-US" altLang="zh-CN" dirty="0"/>
              </a:p>
              <a:p>
                <a:r>
                  <a:rPr lang="zh-CN" altLang="en-US" b="0" dirty="0"/>
                  <a:t>对于两个函数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m:t>
                        </m:r>
                      </m:sub>
                    </m:sSub>
                  </m:oMath>
                </a14:m>
                <a:r>
                  <a:rPr lang="zh-CN" altLang="en-US" b="0" dirty="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𝑔</m:t>
                        </m:r>
                      </m:e>
                      <m:sub>
                        <m:r>
                          <a:rPr lang="en-US" altLang="zh-CN" b="0" i="1" dirty="0" smtClean="0">
                            <a:latin typeface="Cambria Math" panose="02040503050406030204" pitchFamily="18" charset="0"/>
                          </a:rPr>
                          <m:t>2</m:t>
                        </m:r>
                      </m:sub>
                    </m:sSub>
                  </m:oMath>
                </a14:m>
                <a:r>
                  <a:rPr lang="zh-CN" altLang="en-US" b="0" dirty="0"/>
                  <a:t>，</a:t>
                </a:r>
                <a14:m>
                  <m:oMath xmlns:m="http://schemas.openxmlformats.org/officeDocument/2006/math">
                    <m:r>
                      <a:rPr lang="en-US" altLang="zh-CN" i="1">
                        <a:latin typeface="Cambria Math" panose="02040503050406030204" pitchFamily="18" charset="0"/>
                      </a:rPr>
                      <m:t>𝐸</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𝑔</m:t>
                        </m:r>
                      </m:e>
                      <m:sub>
                        <m:r>
                          <a:rPr lang="en-US" altLang="zh-CN" i="1" dirty="0">
                            <a:latin typeface="Cambria Math" panose="02040503050406030204" pitchFamily="18" charset="0"/>
                          </a:rPr>
                          <m:t>2</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𝑔</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m:t>
                    </m:r>
                    <m:r>
                      <a:rPr lang="en-US" altLang="zh-CN" i="1">
                        <a:latin typeface="Cambria Math" panose="02040503050406030204" pitchFamily="18" charset="0"/>
                      </a:rPr>
                      <m:t>𝐸</m:t>
                    </m:r>
                    <m:r>
                      <a:rPr lang="en-US" altLang="zh-CN" i="1">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𝑔</m:t>
                        </m:r>
                      </m:e>
                      <m:sub>
                        <m:r>
                          <a:rPr lang="en-US" altLang="zh-CN" b="0" i="1" dirty="0" smtClean="0">
                            <a:latin typeface="Cambria Math" panose="02040503050406030204" pitchFamily="18" charset="0"/>
                          </a:rPr>
                          <m:t>2</m:t>
                        </m:r>
                      </m:sub>
                    </m:sSub>
                    <m:r>
                      <a:rPr lang="en-US" altLang="zh-CN" i="1" dirty="0">
                        <a:latin typeface="Cambria Math" panose="02040503050406030204" pitchFamily="18" charset="0"/>
                      </a:rPr>
                      <m:t>(</m:t>
                    </m:r>
                    <m:r>
                      <a:rPr lang="en-US" altLang="zh-CN" i="1" dirty="0">
                        <a:latin typeface="Cambria Math" panose="02040503050406030204" pitchFamily="18" charset="0"/>
                      </a:rPr>
                      <m:t>𝑋</m:t>
                    </m:r>
                    <m:r>
                      <a:rPr lang="en-US" altLang="zh-CN" i="1" dirty="0">
                        <a:latin typeface="Cambria Math" panose="02040503050406030204" pitchFamily="18" charset="0"/>
                      </a:rPr>
                      <m:t>))</m:t>
                    </m:r>
                  </m:oMath>
                </a14:m>
                <a:endParaRPr lang="en-US" altLang="zh-CN" b="0" dirty="0"/>
              </a:p>
              <a:p>
                <a:endParaRPr lang="en-US" dirty="0"/>
              </a:p>
              <a:p>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e>
                    </m:d>
                    <m:r>
                      <a:rPr lang="en-US" altLang="zh-CN" i="1">
                        <a:latin typeface="Cambria Math" panose="02040503050406030204" pitchFamily="18" charset="0"/>
                      </a:rPr>
                      <m:t>&gt;0</m:t>
                    </m:r>
                  </m:oMath>
                </a14:m>
                <a:endParaRPr lang="en-US" altLang="zh-CN" i="1" dirty="0">
                  <a:latin typeface="Cambria Math" panose="02040503050406030204" pitchFamily="18" charset="0"/>
                </a:endParaRPr>
              </a:p>
              <a:p>
                <a:pPr lvl="1"/>
                <a:r>
                  <a:rPr lang="en-US" dirty="0"/>
                  <a:t>若</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e>
                    </m:d>
                    <m:r>
                      <a:rPr lang="en-US" altLang="zh-CN" i="1">
                        <a:latin typeface="Cambria Math" panose="02040503050406030204" pitchFamily="18" charset="0"/>
                      </a:rPr>
                      <m:t>=0</m:t>
                    </m:r>
                  </m:oMath>
                </a14:m>
                <a:endParaRPr lang="en-US" altLang="zh-CN" dirty="0">
                  <a:latin typeface="Cambria Math" panose="02040503050406030204" pitchFamily="18" charset="0"/>
                </a:endParaRPr>
              </a:p>
              <a:p>
                <a:pPr lvl="1"/>
                <a:r>
                  <a:rPr lang="zh-CN" altLang="en-US" dirty="0">
                    <a:latin typeface="Cambria Math" panose="02040503050406030204" pitchFamily="18" charset="0"/>
                  </a:rPr>
                  <a:t>根据分布函数的连续性，存在</a:t>
                </a:r>
                <a14:m>
                  <m:oMath xmlns:m="http://schemas.openxmlformats.org/officeDocument/2006/math">
                    <m:r>
                      <a:rPr lang="en-US" altLang="zh-CN" i="1">
                        <a:latin typeface="Cambria Math" panose="02040503050406030204" pitchFamily="18" charset="0"/>
                      </a:rPr>
                      <m:t>𝜖</m:t>
                    </m:r>
                    <m:r>
                      <a:rPr lang="en-US" altLang="zh-CN" i="1">
                        <a:latin typeface="Cambria Math" panose="02040503050406030204" pitchFamily="18" charset="0"/>
                      </a:rPr>
                      <m:t>&gt;0</m:t>
                    </m:r>
                  </m:oMath>
                </a14:m>
                <a:r>
                  <a:rPr lang="zh-CN" altLang="en-US" dirty="0">
                    <a:latin typeface="Cambria Math" panose="02040503050406030204" pitchFamily="18" charset="0"/>
                  </a:rPr>
                  <a:t>，</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r>
                          <a:rPr lang="en-US" altLang="zh-CN" i="1">
                            <a:latin typeface="Cambria Math" panose="02040503050406030204" pitchFamily="18" charset="0"/>
                          </a:rPr>
                          <m:t>𝜖</m:t>
                        </m:r>
                      </m:e>
                    </m:d>
                    <m:r>
                      <a:rPr lang="en-US" altLang="zh-CN" i="1">
                        <a:latin typeface="Cambria Math" panose="02040503050406030204" pitchFamily="18" charset="0"/>
                      </a:rPr>
                      <m:t>≤1/2</m:t>
                    </m:r>
                  </m:oMath>
                </a14:m>
                <a:endParaRPr lang="en-US" altLang="zh-CN" dirty="0">
                  <a:latin typeface="Cambria Math" panose="02040503050406030204" pitchFamily="18" charset="0"/>
                </a:endParaRPr>
              </a:p>
              <a:p>
                <a:pPr lvl="1"/>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r>
                          <a:rPr lang="en-US" altLang="zh-CN" i="1">
                            <a:latin typeface="Cambria Math" panose="02040503050406030204" pitchFamily="18" charset="0"/>
                          </a:rPr>
                          <m:t>𝜖</m:t>
                        </m:r>
                      </m:e>
                    </m:d>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r>
                          <a:rPr lang="en-US" altLang="zh-CN" i="1">
                            <a:latin typeface="Cambria Math" panose="02040503050406030204" pitchFamily="18" charset="0"/>
                          </a:rPr>
                          <m:t>𝜖</m:t>
                        </m:r>
                      </m:e>
                    </m:d>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r>
                          <a:rPr lang="en-US" altLang="zh-CN" i="1">
                            <a:latin typeface="Cambria Math" panose="02040503050406030204" pitchFamily="18" charset="0"/>
                          </a:rPr>
                          <m:t>𝜖</m:t>
                        </m:r>
                      </m:e>
                    </m:d>
                    <m:r>
                      <a:rPr lang="en-US" altLang="zh-CN" i="1">
                        <a:latin typeface="Cambria Math" panose="02040503050406030204" pitchFamily="18" charset="0"/>
                      </a:rPr>
                      <m:t>⋅</m:t>
                    </m:r>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&gt;</m:t>
                    </m:r>
                    <m:r>
                      <a:rPr lang="en-US" altLang="zh-CN" i="1">
                        <a:latin typeface="Cambria Math" panose="02040503050406030204" pitchFamily="18" charset="0"/>
                      </a:rPr>
                      <m:t>𝐸</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3BF64ACA-40F5-0966-2086-C0FB1BBB2843}"/>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783BF64-FD0B-DB55-F6E4-9608BB857373}"/>
              </a:ext>
            </a:extLst>
          </p:cNvPr>
          <p:cNvSpPr>
            <a:spLocks noGrp="1"/>
          </p:cNvSpPr>
          <p:nvPr>
            <p:ph type="sldNum" sz="quarter" idx="11"/>
          </p:nvPr>
        </p:nvSpPr>
        <p:spPr/>
        <p:txBody>
          <a:bodyPr/>
          <a:lstStyle/>
          <a:p>
            <a:fld id="{E9FD2F2E-2D34-446F-9C3A-5329E7A0BF4B}" type="slidenum">
              <a:rPr lang="en-GB" smtClean="0"/>
              <a:pPr/>
              <a:t>11</a:t>
            </a:fld>
            <a:endParaRPr lang="en-GB" dirty="0"/>
          </a:p>
        </p:txBody>
      </p:sp>
    </p:spTree>
    <p:extLst>
      <p:ext uri="{BB962C8B-B14F-4D97-AF65-F5344CB8AC3E}">
        <p14:creationId xmlns:p14="http://schemas.microsoft.com/office/powerpoint/2010/main" val="331857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C426-FB15-DE58-1410-D58FEAC30CF4}"/>
              </a:ext>
            </a:extLst>
          </p:cNvPr>
          <p:cNvSpPr>
            <a:spLocks noGrp="1"/>
          </p:cNvSpPr>
          <p:nvPr>
            <p:ph type="title"/>
          </p:nvPr>
        </p:nvSpPr>
        <p:spPr/>
        <p:txBody>
          <a:bodyPr/>
          <a:lstStyle/>
          <a:p>
            <a:r>
              <a:rPr lang="en-US" altLang="zh-CN" sz="3600" dirty="0"/>
              <a:t>3. </a:t>
            </a:r>
            <a:r>
              <a:rPr lang="zh-CN" altLang="en-US" sz="3600" dirty="0"/>
              <a:t>连续随机变量的数学期望和方差</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637D05-0145-5705-CBCB-AE6C9C3D0F3A}"/>
                  </a:ext>
                </a:extLst>
              </p:cNvPr>
              <p:cNvSpPr>
                <a:spLocks noGrp="1"/>
              </p:cNvSpPr>
              <p:nvPr>
                <p:ph sz="quarter" idx="10"/>
              </p:nvPr>
            </p:nvSpPr>
            <p:spPr/>
            <p:txBody>
              <a:bodyPr/>
              <a:lstStyle/>
              <a:p>
                <a:r>
                  <a:rPr lang="en-US" b="1" dirty="0" err="1"/>
                  <a:t>马尔可夫不等式</a:t>
                </a:r>
                <a:r>
                  <a:rPr lang="zh-CN" altLang="en-US" dirty="0"/>
                  <a:t>：若</a:t>
                </a:r>
                <a14:m>
                  <m:oMath xmlns:m="http://schemas.openxmlformats.org/officeDocument/2006/math">
                    <m:r>
                      <a:rPr lang="en-US" altLang="zh-CN" i="1">
                        <a:latin typeface="Cambria Math" panose="02040503050406030204" pitchFamily="18" charset="0"/>
                      </a:rPr>
                      <m:t>𝑋</m:t>
                    </m:r>
                  </m:oMath>
                </a14:m>
                <a:r>
                  <a:rPr lang="zh-CN" altLang="en-US" b="0" dirty="0"/>
                  <a:t>为</a:t>
                </a:r>
                <a:r>
                  <a:rPr lang="zh-CN" altLang="en-US" b="1" dirty="0"/>
                  <a:t>非负</a:t>
                </a:r>
                <a:r>
                  <a:rPr lang="zh-CN" altLang="en-US" b="0" dirty="0"/>
                  <a:t>随机变量，若</a:t>
                </a:r>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&gt;0</m:t>
                    </m:r>
                  </m:oMath>
                </a14:m>
                <a:r>
                  <a:rPr lang="zh-CN" altLang="en-US" b="0" dirty="0"/>
                  <a:t>，对于</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&gt;0</m:t>
                    </m:r>
                  </m:oMath>
                </a14:m>
                <a:r>
                  <a:rPr lang="zh-CN" altLang="en-US" b="0" dirty="0"/>
                  <a:t>，有</a:t>
                </a:r>
                <a:endParaRPr lang="en-US" altLang="zh-CN" dirty="0"/>
              </a:p>
              <a:p>
                <a:endParaRPr lang="en-US" dirty="0"/>
              </a:p>
              <a:p>
                <a:endParaRPr lang="en-US" dirty="0"/>
              </a:p>
              <a:p>
                <a:endParaRPr lang="en-US" dirty="0"/>
              </a:p>
              <a:p>
                <a:r>
                  <a:rPr lang="en-US" dirty="0" err="1"/>
                  <a:t>证明</a:t>
                </a:r>
                <a:endParaRPr lang="en-US" dirty="0"/>
              </a:p>
              <a:p>
                <a:endParaRPr lang="en-US" dirty="0"/>
              </a:p>
            </p:txBody>
          </p:sp>
        </mc:Choice>
        <mc:Fallback xmlns="">
          <p:sp>
            <p:nvSpPr>
              <p:cNvPr id="3" name="Content Placeholder 2">
                <a:extLst>
                  <a:ext uri="{FF2B5EF4-FFF2-40B4-BE49-F238E27FC236}">
                    <a16:creationId xmlns:a16="http://schemas.microsoft.com/office/drawing/2014/main" id="{D3637D05-0145-5705-CBCB-AE6C9C3D0F3A}"/>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A52E8CA-AAB9-FCC6-B27C-F6900C664E05}"/>
              </a:ext>
            </a:extLst>
          </p:cNvPr>
          <p:cNvSpPr>
            <a:spLocks noGrp="1"/>
          </p:cNvSpPr>
          <p:nvPr>
            <p:ph type="sldNum" sz="quarter" idx="11"/>
          </p:nvPr>
        </p:nvSpPr>
        <p:spPr/>
        <p:txBody>
          <a:bodyPr/>
          <a:lstStyle/>
          <a:p>
            <a:fld id="{E9FD2F2E-2D34-446F-9C3A-5329E7A0BF4B}" type="slidenum">
              <a:rPr lang="en-GB" smtClean="0"/>
              <a:pPr/>
              <a:t>12</a:t>
            </a:fld>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41999CA-C990-9605-2A7E-36719C4FD5D9}"/>
                  </a:ext>
                </a:extLst>
              </p:cNvPr>
              <p:cNvSpPr txBox="1"/>
              <p:nvPr/>
            </p:nvSpPr>
            <p:spPr>
              <a:xfrm>
                <a:off x="1892629" y="1962164"/>
                <a:ext cx="7595756" cy="786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𝑎</m:t>
                          </m:r>
                        </m:den>
                      </m:f>
                    </m:oMath>
                  </m:oMathPara>
                </a14:m>
                <a:endParaRPr lang="en-US" sz="2400" dirty="0"/>
              </a:p>
            </p:txBody>
          </p:sp>
        </mc:Choice>
        <mc:Fallback xmlns="">
          <p:sp>
            <p:nvSpPr>
              <p:cNvPr id="5" name="TextBox 4">
                <a:extLst>
                  <a:ext uri="{FF2B5EF4-FFF2-40B4-BE49-F238E27FC236}">
                    <a16:creationId xmlns:a16="http://schemas.microsoft.com/office/drawing/2014/main" id="{241999CA-C990-9605-2A7E-36719C4FD5D9}"/>
                  </a:ext>
                </a:extLst>
              </p:cNvPr>
              <p:cNvSpPr txBox="1">
                <a:spLocks noRot="1" noChangeAspect="1" noMove="1" noResize="1" noEditPoints="1" noAdjustHandles="1" noChangeArrowheads="1" noChangeShapeType="1" noTextEdit="1"/>
              </p:cNvSpPr>
              <p:nvPr/>
            </p:nvSpPr>
            <p:spPr>
              <a:xfrm>
                <a:off x="1892629" y="1962164"/>
                <a:ext cx="7595756" cy="786241"/>
              </a:xfrm>
              <a:prstGeom prst="rect">
                <a:avLst/>
              </a:prstGeom>
              <a:blipFill>
                <a:blip r:embed="rId3"/>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FD530DF-5456-480B-8E32-48FE07E4D2DF}"/>
                  </a:ext>
                </a:extLst>
              </p:cNvPr>
              <p:cNvSpPr txBox="1"/>
              <p:nvPr/>
            </p:nvSpPr>
            <p:spPr>
              <a:xfrm>
                <a:off x="697414" y="3814738"/>
                <a:ext cx="10949049" cy="18243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    </m:t>
                      </m:r>
                      <m:r>
                        <a:rPr lang="zh-CN" altLang="en-US" sz="2400" b="0" i="1" smtClean="0">
                          <a:latin typeface="Cambria Math" panose="02040503050406030204" pitchFamily="18" charset="0"/>
                        </a:rPr>
                        <m:t>         </m:t>
                      </m:r>
                      <m:r>
                        <a:rPr lang="en-US" altLang="zh-CN" sz="2400" i="1" smtClean="0">
                          <a:latin typeface="Cambria Math" panose="02040503050406030204" pitchFamily="18" charset="0"/>
                        </a:rPr>
                        <m:t>𝐸</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𝑋</m:t>
                          </m:r>
                        </m:e>
                      </m:d>
                      <m:r>
                        <a:rPr lang="en-US" altLang="zh-CN" sz="2400" b="0" i="1" smtClean="0">
                          <a:latin typeface="Cambria Math" panose="02040503050406030204" pitchFamily="18" charset="0"/>
                        </a:rPr>
                        <m:t>=</m:t>
                      </m:r>
                      <m:nary>
                        <m:naryPr>
                          <m:ctrlPr>
                            <a:rPr lang="en-US" altLang="zh-CN" sz="2400" i="1" dirty="0">
                              <a:latin typeface="Cambria Math" panose="02040503050406030204" pitchFamily="18" charset="0"/>
                            </a:rPr>
                          </m:ctrlPr>
                        </m:naryPr>
                        <m:sub>
                          <m:r>
                            <m:rPr>
                              <m:brk m:alnAt="23"/>
                            </m:rPr>
                            <a:rPr lang="en-US" altLang="zh-CN" sz="2400" i="1" dirty="0">
                              <a:latin typeface="Cambria Math" panose="02040503050406030204" pitchFamily="18" charset="0"/>
                            </a:rPr>
                            <m:t>−</m:t>
                          </m:r>
                          <m:r>
                            <a:rPr lang="en-US" altLang="zh-CN" sz="2400" i="1" dirty="0">
                              <a:latin typeface="Cambria Math" panose="02040503050406030204" pitchFamily="18" charset="0"/>
                            </a:rPr>
                            <m:t>∞</m:t>
                          </m:r>
                        </m:sub>
                        <m:sup>
                          <m:r>
                            <a:rPr lang="en-US" altLang="zh-CN" sz="2400" i="1" dirty="0">
                              <a:latin typeface="Cambria Math" panose="02040503050406030204" pitchFamily="18" charset="0"/>
                            </a:rPr>
                            <m:t>+∞</m:t>
                          </m:r>
                        </m:sup>
                        <m:e>
                          <m:r>
                            <a:rPr lang="en-US" altLang="zh-CN" sz="2400" i="1" dirty="0">
                              <a:latin typeface="Cambria Math" panose="02040503050406030204" pitchFamily="18" charset="0"/>
                            </a:rPr>
                            <m:t>𝑓</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𝑥</m:t>
                              </m:r>
                            </m:e>
                          </m:d>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𝑥</m:t>
                          </m:r>
                          <m:r>
                            <a:rPr lang="en-US" altLang="zh-CN" sz="2400" i="1" dirty="0">
                              <a:latin typeface="Cambria Math" panose="02040503050406030204" pitchFamily="18" charset="0"/>
                            </a:rPr>
                            <m:t>⋅</m:t>
                          </m:r>
                          <m:r>
                            <a:rPr lang="en-US" altLang="zh-CN" sz="2400" i="1" dirty="0">
                              <a:latin typeface="Cambria Math" panose="02040503050406030204" pitchFamily="18" charset="0"/>
                            </a:rPr>
                            <m:t>𝑑𝑥</m:t>
                          </m:r>
                        </m:e>
                      </m:nary>
                      <m:r>
                        <a:rPr lang="en-US" altLang="zh-CN" sz="2400" b="0" i="1" smtClean="0">
                          <a:latin typeface="Cambria Math" panose="02040503050406030204" pitchFamily="18" charset="0"/>
                        </a:rPr>
                        <m:t>≥</m:t>
                      </m:r>
                      <m:nary>
                        <m:naryPr>
                          <m:ctrlPr>
                            <a:rPr lang="en-US" altLang="zh-CN" sz="2400" i="1" dirty="0">
                              <a:latin typeface="Cambria Math" panose="02040503050406030204" pitchFamily="18" charset="0"/>
                            </a:rPr>
                          </m:ctrlPr>
                        </m:naryPr>
                        <m:sub>
                          <m:r>
                            <m:rPr>
                              <m:brk m:alnAt="23"/>
                            </m:rPr>
                            <a:rPr lang="en-US" altLang="zh-CN" sz="2400" b="0" i="1" dirty="0" smtClean="0">
                              <a:latin typeface="Cambria Math" panose="02040503050406030204" pitchFamily="18" charset="0"/>
                            </a:rPr>
                            <m:t>𝑎</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𝐸</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𝑋</m:t>
                          </m:r>
                          <m:r>
                            <a:rPr lang="en-US" altLang="zh-CN" sz="2400" b="0" i="1" dirty="0" smtClean="0">
                              <a:latin typeface="Cambria Math" panose="02040503050406030204" pitchFamily="18" charset="0"/>
                            </a:rPr>
                            <m:t>)</m:t>
                          </m:r>
                        </m:sub>
                        <m:sup>
                          <m:r>
                            <a:rPr lang="en-US" altLang="zh-CN" sz="2400" i="1" dirty="0">
                              <a:latin typeface="Cambria Math" panose="02040503050406030204" pitchFamily="18" charset="0"/>
                            </a:rPr>
                            <m:t>+∞</m:t>
                          </m:r>
                        </m:sup>
                        <m:e>
                          <m:r>
                            <a:rPr lang="en-US" altLang="zh-CN" sz="2400" i="1" dirty="0">
                              <a:latin typeface="Cambria Math" panose="02040503050406030204" pitchFamily="18" charset="0"/>
                            </a:rPr>
                            <m:t>𝑓</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𝑥</m:t>
                              </m:r>
                            </m:e>
                          </m:d>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r>
                            <a:rPr lang="en-US" altLang="zh-CN" sz="2400" i="1" dirty="0">
                              <a:latin typeface="Cambria Math" panose="02040503050406030204" pitchFamily="18" charset="0"/>
                            </a:rPr>
                            <m:t>⋅</m:t>
                          </m:r>
                          <m:r>
                            <a:rPr lang="en-US" altLang="zh-CN" sz="2400" i="1" dirty="0">
                              <a:latin typeface="Cambria Math" panose="02040503050406030204" pitchFamily="18" charset="0"/>
                            </a:rPr>
                            <m:t>𝑑𝑥</m:t>
                          </m:r>
                        </m:e>
                      </m:nary>
                      <m:r>
                        <a:rPr lang="en-US" altLang="zh-CN" sz="2400" b="0" i="1" smtClean="0">
                          <a:latin typeface="Cambria Math" panose="02040503050406030204" pitchFamily="18" charset="0"/>
                        </a:rPr>
                        <m:t>≥</m:t>
                      </m:r>
                      <m:nary>
                        <m:naryPr>
                          <m:ctrlPr>
                            <a:rPr lang="en-US" altLang="zh-CN" sz="2400" i="1" dirty="0">
                              <a:latin typeface="Cambria Math" panose="02040503050406030204" pitchFamily="18" charset="0"/>
                            </a:rPr>
                          </m:ctrlPr>
                        </m:naryPr>
                        <m:sub>
                          <m:r>
                            <m:rPr>
                              <m:brk m:alnAt="23"/>
                            </m:rPr>
                            <a:rPr lang="en-US" altLang="zh-CN" sz="2400" i="1" dirty="0">
                              <a:latin typeface="Cambria Math" panose="02040503050406030204" pitchFamily="18" charset="0"/>
                            </a:rPr>
                            <m:t>𝑎</m:t>
                          </m:r>
                          <m:r>
                            <a:rPr lang="en-US" altLang="zh-CN" sz="2400" i="1" dirty="0">
                              <a:latin typeface="Cambria Math" panose="02040503050406030204" pitchFamily="18" charset="0"/>
                            </a:rPr>
                            <m:t>⋅</m:t>
                          </m:r>
                          <m:r>
                            <a:rPr lang="en-US" altLang="zh-CN" sz="2400" i="1" dirty="0">
                              <a:latin typeface="Cambria Math" panose="02040503050406030204" pitchFamily="18" charset="0"/>
                            </a:rPr>
                            <m:t>𝐸</m:t>
                          </m:r>
                          <m:r>
                            <a:rPr lang="en-US" altLang="zh-CN" sz="2400" i="1" dirty="0">
                              <a:latin typeface="Cambria Math" panose="02040503050406030204" pitchFamily="18" charset="0"/>
                            </a:rPr>
                            <m:t>(</m:t>
                          </m:r>
                          <m:r>
                            <a:rPr lang="en-US" altLang="zh-CN" sz="2400" i="1" dirty="0">
                              <a:latin typeface="Cambria Math" panose="02040503050406030204" pitchFamily="18" charset="0"/>
                            </a:rPr>
                            <m:t>𝑋</m:t>
                          </m:r>
                          <m:r>
                            <a:rPr lang="en-US" altLang="zh-CN" sz="2400" i="1" dirty="0">
                              <a:latin typeface="Cambria Math" panose="02040503050406030204" pitchFamily="18" charset="0"/>
                            </a:rPr>
                            <m:t>)</m:t>
                          </m:r>
                        </m:sub>
                        <m:sup>
                          <m:r>
                            <a:rPr lang="en-US" altLang="zh-CN" sz="2400" i="1" dirty="0">
                              <a:latin typeface="Cambria Math" panose="02040503050406030204" pitchFamily="18" charset="0"/>
                            </a:rPr>
                            <m:t>+∞</m:t>
                          </m:r>
                        </m:sup>
                        <m:e>
                          <m:r>
                            <a:rPr lang="en-US" altLang="zh-CN" sz="2400" b="0" i="1" dirty="0" smtClean="0">
                              <a:latin typeface="Cambria Math" panose="02040503050406030204" pitchFamily="18" charset="0"/>
                            </a:rPr>
                            <m:t>𝑓</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𝑥</m:t>
                              </m:r>
                            </m:e>
                          </m:d>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𝑎</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𝐸</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𝑋</m:t>
                          </m:r>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𝑑𝑥</m:t>
                          </m:r>
                        </m:e>
                      </m:nary>
                    </m:oMath>
                  </m:oMathPara>
                </a14:m>
                <a:endParaRPr lang="en-US" altLang="zh-CN"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e>
                      </m:d>
                      <m:r>
                        <a:rPr lang="en-US" altLang="zh-CN" sz="2400" b="0" i="1" smtClean="0">
                          <a:latin typeface="Cambria Math" panose="02040503050406030204" pitchFamily="18" charset="0"/>
                        </a:rPr>
                        <m:t>⋅</m:t>
                      </m:r>
                      <m:nary>
                        <m:naryPr>
                          <m:ctrlPr>
                            <a:rPr lang="en-US" altLang="zh-CN" sz="2400" i="1" dirty="0">
                              <a:latin typeface="Cambria Math" panose="02040503050406030204" pitchFamily="18" charset="0"/>
                            </a:rPr>
                          </m:ctrlPr>
                        </m:naryPr>
                        <m:sub>
                          <m:r>
                            <m:rPr>
                              <m:brk m:alnAt="23"/>
                            </m:rPr>
                            <a:rPr lang="en-US" altLang="zh-CN" sz="2400" i="1" dirty="0">
                              <a:latin typeface="Cambria Math" panose="02040503050406030204" pitchFamily="18" charset="0"/>
                            </a:rPr>
                            <m:t>𝑎</m:t>
                          </m:r>
                          <m:r>
                            <a:rPr lang="en-US" altLang="zh-CN" sz="2400" i="1" dirty="0">
                              <a:latin typeface="Cambria Math" panose="02040503050406030204" pitchFamily="18" charset="0"/>
                            </a:rPr>
                            <m:t>⋅</m:t>
                          </m:r>
                          <m:r>
                            <a:rPr lang="en-US" altLang="zh-CN" sz="2400" i="1" dirty="0">
                              <a:latin typeface="Cambria Math" panose="02040503050406030204" pitchFamily="18" charset="0"/>
                            </a:rPr>
                            <m:t>𝐸</m:t>
                          </m:r>
                          <m:r>
                            <a:rPr lang="en-US" altLang="zh-CN" sz="2400" i="1" dirty="0">
                              <a:latin typeface="Cambria Math" panose="02040503050406030204" pitchFamily="18" charset="0"/>
                            </a:rPr>
                            <m:t>(</m:t>
                          </m:r>
                          <m:r>
                            <a:rPr lang="en-US" altLang="zh-CN" sz="2400" i="1" dirty="0">
                              <a:latin typeface="Cambria Math" panose="02040503050406030204" pitchFamily="18" charset="0"/>
                            </a:rPr>
                            <m:t>𝑋</m:t>
                          </m:r>
                          <m:r>
                            <a:rPr lang="en-US" altLang="zh-CN" sz="2400" i="1" dirty="0">
                              <a:latin typeface="Cambria Math" panose="02040503050406030204" pitchFamily="18" charset="0"/>
                            </a:rPr>
                            <m:t>)</m:t>
                          </m:r>
                        </m:sub>
                        <m:sup>
                          <m:r>
                            <a:rPr lang="en-US" altLang="zh-CN" sz="2400" i="1" dirty="0">
                              <a:latin typeface="Cambria Math" panose="02040503050406030204" pitchFamily="18" charset="0"/>
                            </a:rPr>
                            <m:t>+∞</m:t>
                          </m:r>
                        </m:sup>
                        <m:e>
                          <m:r>
                            <a:rPr lang="en-US" altLang="zh-CN" sz="2400" i="1" dirty="0">
                              <a:latin typeface="Cambria Math" panose="02040503050406030204" pitchFamily="18" charset="0"/>
                            </a:rPr>
                            <m:t>𝑓</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𝑥</m:t>
                              </m:r>
                            </m:e>
                          </m:d>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𝑑𝑥</m:t>
                          </m:r>
                        </m:e>
                      </m:nary>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6FD530DF-5456-480B-8E32-48FE07E4D2DF}"/>
                  </a:ext>
                </a:extLst>
              </p:cNvPr>
              <p:cNvSpPr txBox="1">
                <a:spLocks noRot="1" noChangeAspect="1" noMove="1" noResize="1" noEditPoints="1" noAdjustHandles="1" noChangeArrowheads="1" noChangeShapeType="1" noTextEdit="1"/>
              </p:cNvSpPr>
              <p:nvPr/>
            </p:nvSpPr>
            <p:spPr>
              <a:xfrm>
                <a:off x="697414" y="3814738"/>
                <a:ext cx="10949049" cy="1824346"/>
              </a:xfrm>
              <a:prstGeom prst="rect">
                <a:avLst/>
              </a:prstGeom>
              <a:blipFill>
                <a:blip r:embed="rId4"/>
                <a:stretch>
                  <a:fillRect t="-82069" b="-115862"/>
                </a:stretch>
              </a:blipFill>
            </p:spPr>
            <p:txBody>
              <a:bodyPr/>
              <a:lstStyle/>
              <a:p>
                <a:r>
                  <a:rPr lang="en-US">
                    <a:noFill/>
                  </a:rPr>
                  <a:t> </a:t>
                </a:r>
              </a:p>
            </p:txBody>
          </p:sp>
        </mc:Fallback>
      </mc:AlternateContent>
    </p:spTree>
    <p:extLst>
      <p:ext uri="{BB962C8B-B14F-4D97-AF65-F5344CB8AC3E}">
        <p14:creationId xmlns:p14="http://schemas.microsoft.com/office/powerpoint/2010/main" val="391754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9AA-ACC7-8B1A-122B-F8632BCC87A1}"/>
              </a:ext>
            </a:extLst>
          </p:cNvPr>
          <p:cNvSpPr>
            <a:spLocks noGrp="1"/>
          </p:cNvSpPr>
          <p:nvPr>
            <p:ph type="title"/>
          </p:nvPr>
        </p:nvSpPr>
        <p:spPr/>
        <p:txBody>
          <a:bodyPr/>
          <a:lstStyle/>
          <a:p>
            <a:r>
              <a:rPr lang="en-US" altLang="zh-CN" sz="4000" dirty="0"/>
              <a:t>3. </a:t>
            </a:r>
            <a:r>
              <a:rPr lang="zh-CN" altLang="en-US" sz="4000" dirty="0"/>
              <a:t>连续随机变量的数学期望和方差</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2E1277-0231-A76F-8695-313F1B6D088F}"/>
                  </a:ext>
                </a:extLst>
              </p:cNvPr>
              <p:cNvSpPr>
                <a:spLocks noGrp="1"/>
              </p:cNvSpPr>
              <p:nvPr>
                <p:ph sz="quarter" idx="10"/>
              </p:nvPr>
            </p:nvSpPr>
            <p:spPr/>
            <p:txBody>
              <a:bodyPr/>
              <a:lstStyle/>
              <a:p>
                <a:r>
                  <a:rPr lang="en-US" dirty="0"/>
                  <a:t>给定随机变量</a:t>
                </a:r>
                <a14:m>
                  <m:oMath xmlns:m="http://schemas.openxmlformats.org/officeDocument/2006/math">
                    <m:r>
                      <a:rPr lang="en-US" altLang="zh-CN" i="1">
                        <a:latin typeface="Cambria Math" panose="02040503050406030204" pitchFamily="18" charset="0"/>
                      </a:rPr>
                      <m:t>𝑋</m:t>
                    </m:r>
                  </m:oMath>
                </a14:m>
                <a:r>
                  <a:rPr lang="zh-CN" altLang="en-US" dirty="0"/>
                  <a:t>，若</a:t>
                </a:r>
                <a14:m>
                  <m:oMath xmlns:m="http://schemas.openxmlformats.org/officeDocument/2006/math">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e>
                            </m:d>
                          </m:e>
                          <m:sup>
                            <m:r>
                              <a:rPr lang="en-US" altLang="zh-CN" b="0" i="1" smtClean="0">
                                <a:latin typeface="Cambria Math" panose="02040503050406030204" pitchFamily="18" charset="0"/>
                              </a:rPr>
                              <m:t>2</m:t>
                            </m:r>
                          </m:sup>
                        </m:sSup>
                      </m:e>
                    </m:d>
                  </m:oMath>
                </a14:m>
                <a:r>
                  <a:rPr lang="en-US" dirty="0" err="1"/>
                  <a:t>存在</a:t>
                </a:r>
                <a:r>
                  <a:rPr lang="en-US" dirty="0"/>
                  <a:t> </a:t>
                </a:r>
                <a:r>
                  <a:rPr lang="zh-CN" altLang="en-US" dirty="0"/>
                  <a:t>，定义</a:t>
                </a:r>
                <a14:m>
                  <m:oMath xmlns:m="http://schemas.openxmlformats.org/officeDocument/2006/math">
                    <m:r>
                      <m:rPr>
                        <m:sty m:val="p"/>
                      </m:rPr>
                      <a:rPr lang="en-US" altLang="zh-CN" b="0" i="1" smtClean="0">
                        <a:latin typeface="Cambria Math" panose="02040503050406030204" pitchFamily="18" charset="0"/>
                      </a:rPr>
                      <m:t>Var</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𝐸</m:t>
                    </m:r>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e>
                            </m:d>
                          </m:e>
                          <m:sup>
                            <m:r>
                              <a:rPr lang="en-US" altLang="zh-CN" i="1">
                                <a:latin typeface="Cambria Math" panose="02040503050406030204" pitchFamily="18" charset="0"/>
                              </a:rPr>
                              <m:t>2</m:t>
                            </m:r>
                          </m:sup>
                        </m:sSup>
                      </m:e>
                    </m:d>
                  </m:oMath>
                </a14:m>
                <a:r>
                  <a:rPr lang="en-US" dirty="0"/>
                  <a:t>为</a:t>
                </a:r>
                <a14:m>
                  <m:oMath xmlns:m="http://schemas.openxmlformats.org/officeDocument/2006/math">
                    <m:r>
                      <a:rPr lang="en-US" altLang="zh-CN" b="0" i="1">
                        <a:latin typeface="Cambria Math" panose="02040503050406030204" pitchFamily="18" charset="0"/>
                      </a:rPr>
                      <m:t>𝑋</m:t>
                    </m:r>
                  </m:oMath>
                </a14:m>
                <a:r>
                  <a:rPr lang="en-US" dirty="0"/>
                  <a:t>的</a:t>
                </a:r>
                <a:r>
                  <a:rPr lang="en-US" b="1" dirty="0"/>
                  <a:t>方差</a:t>
                </a:r>
              </a:p>
              <a:p>
                <a:r>
                  <a:rPr lang="en-US" dirty="0"/>
                  <a:t>给定随机变量</a:t>
                </a:r>
                <a14:m>
                  <m:oMath xmlns:m="http://schemas.openxmlformats.org/officeDocument/2006/math">
                    <m:r>
                      <a:rPr lang="en-US" altLang="zh-CN" i="1">
                        <a:latin typeface="Cambria Math" panose="02040503050406030204" pitchFamily="18" charset="0"/>
                      </a:rPr>
                      <m:t>𝑋</m:t>
                    </m:r>
                  </m:oMath>
                </a14:m>
                <a:r>
                  <a:rPr lang="zh-CN" altLang="en-US" dirty="0"/>
                  <a:t>，定义</a:t>
                </a:r>
                <a14:m>
                  <m:oMath xmlns:m="http://schemas.openxmlformats.org/officeDocument/2006/math">
                    <m:r>
                      <a:rPr lang="en-US" altLang="zh-CN" i="1" dirty="0" smtClean="0">
                        <a:latin typeface="Cambria Math" panose="02040503050406030204" pitchFamily="18" charset="0"/>
                      </a:rPr>
                      <m:t>𝜎</m:t>
                    </m:r>
                    <m:d>
                      <m:dPr>
                        <m:ctrlPr>
                          <a:rPr lang="en-US" altLang="zh-CN" b="0" i="1" dirty="0" smtClean="0">
                            <a:latin typeface="Cambria Math" panose="02040503050406030204" pitchFamily="18" charset="0"/>
                          </a:rPr>
                        </m:ctrlPr>
                      </m:dPr>
                      <m:e>
                        <m:r>
                          <a:rPr lang="en-US" altLang="zh-CN" i="1">
                            <a:latin typeface="Cambria Math" panose="02040503050406030204" pitchFamily="18" charset="0"/>
                          </a:rPr>
                          <m:t>𝑋</m:t>
                        </m:r>
                      </m:e>
                    </m: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m:rPr>
                            <m:sty m:val="p"/>
                          </m:rPr>
                          <a:rPr lang="en-US" altLang="zh-CN" b="0" i="1" smtClean="0">
                            <a:latin typeface="Cambria Math" panose="02040503050406030204" pitchFamily="18" charset="0"/>
                          </a:rPr>
                          <m:t>Var</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e>
                    </m:rad>
                  </m:oMath>
                </a14:m>
                <a:r>
                  <a:rPr lang="zh-CN" altLang="en-US" dirty="0"/>
                  <a:t> 为</a:t>
                </a:r>
                <a14:m>
                  <m:oMath xmlns:m="http://schemas.openxmlformats.org/officeDocument/2006/math">
                    <m:r>
                      <a:rPr lang="en-US" altLang="zh-CN" i="1">
                        <a:latin typeface="Cambria Math" panose="02040503050406030204" pitchFamily="18" charset="0"/>
                      </a:rPr>
                      <m:t>𝑋</m:t>
                    </m:r>
                  </m:oMath>
                </a14:m>
                <a:r>
                  <a:rPr lang="en-US" dirty="0"/>
                  <a:t>的</a:t>
                </a:r>
                <a:r>
                  <a:rPr lang="en-US" b="1" dirty="0"/>
                  <a:t>标准差</a:t>
                </a:r>
              </a:p>
              <a:p>
                <a:endParaRPr lang="en-US" dirty="0"/>
              </a:p>
              <a:p>
                <a:endParaRPr lang="en-US" dirty="0"/>
              </a:p>
              <a:p>
                <a:r>
                  <a:rPr lang="en-US" dirty="0" err="1"/>
                  <a:t>例</a:t>
                </a:r>
                <a:r>
                  <a:rPr lang="zh-CN" altLang="en-US" dirty="0"/>
                  <a:t>：</a:t>
                </a:r>
                <a:r>
                  <a:rPr lang="en-US" dirty="0"/>
                  <a:t> 随机变量</a:t>
                </a:r>
                <a14:m>
                  <m:oMath xmlns:m="http://schemas.openxmlformats.org/officeDocument/2006/math">
                    <m:r>
                      <a:rPr lang="en-US" altLang="zh-CN" b="0" i="1" smtClean="0">
                        <a:latin typeface="Cambria Math" panose="02040503050406030204" pitchFamily="18" charset="0"/>
                      </a:rPr>
                      <m:t>𝑋</m:t>
                    </m:r>
                  </m:oMath>
                </a14:m>
                <a:r>
                  <a:rPr lang="en-US" dirty="0"/>
                  <a:t>在[0, 1]</a:t>
                </a:r>
                <a:r>
                  <a:rPr lang="en-US" dirty="0" err="1"/>
                  <a:t>中均匀取值</a:t>
                </a:r>
                <a:r>
                  <a:rPr lang="zh-CN" altLang="en-US" dirty="0"/>
                  <a:t>，求方差和标准差？</a:t>
                </a:r>
                <a:endParaRPr lang="en-US" altLang="zh-CN" dirty="0"/>
              </a:p>
              <a:p>
                <a:pPr lvl="1"/>
                <a14:m>
                  <m:oMath xmlns:m="http://schemas.openxmlformats.org/officeDocument/2006/math">
                    <m:r>
                      <m:rPr>
                        <m:sty m:val="p"/>
                      </m:rPr>
                      <a:rPr lang="en-US" altLang="zh-CN" b="0" i="1" dirty="0" smtClean="0">
                        <a:latin typeface="Cambria Math" panose="02040503050406030204" pitchFamily="18" charset="0"/>
                      </a:rPr>
                      <m:t>Var</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𝑋</m:t>
                        </m:r>
                      </m:e>
                    </m:d>
                    <m:r>
                      <a:rPr lang="en-US" altLang="zh-CN" b="0" i="1" dirty="0" smtClean="0">
                        <a:latin typeface="Cambria Math" panose="02040503050406030204" pitchFamily="18" charset="0"/>
                      </a:rPr>
                      <m:t>=</m:t>
                    </m:r>
                    <m:nary>
                      <m:naryPr>
                        <m:ctrlPr>
                          <a:rPr lang="en-US" altLang="zh-CN" i="1" dirty="0" smtClean="0">
                            <a:latin typeface="Cambria Math" panose="02040503050406030204" pitchFamily="18" charset="0"/>
                          </a:rPr>
                        </m:ctrlPr>
                      </m:naryPr>
                      <m:sub>
                        <m:r>
                          <a:rPr lang="en-US" altLang="zh-CN" b="0" i="1" dirty="0" smtClean="0">
                            <a:latin typeface="Cambria Math" panose="02040503050406030204" pitchFamily="18" charset="0"/>
                          </a:rPr>
                          <m:t>0</m:t>
                        </m:r>
                      </m:sub>
                      <m:sup>
                        <m:r>
                          <a:rPr lang="en-US" altLang="zh-CN" b="0" i="1" dirty="0" smtClean="0">
                            <a:latin typeface="Cambria Math" panose="02040503050406030204" pitchFamily="18" charset="0"/>
                          </a:rPr>
                          <m:t>1</m:t>
                        </m:r>
                      </m:sup>
                      <m:e>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2</m:t>
                                    </m:r>
                                  </m:den>
                                </m:f>
                              </m:e>
                            </m:d>
                          </m:e>
                          <m:sup>
                            <m:r>
                              <a:rPr lang="en-US" altLang="zh-CN" b="0" i="1" dirty="0" smtClean="0">
                                <a:latin typeface="Cambria Math" panose="02040503050406030204" pitchFamily="18" charset="0"/>
                              </a:rPr>
                              <m:t>2</m:t>
                            </m:r>
                          </m:sup>
                        </m:sSup>
                        <m:r>
                          <a:rPr lang="en-US" altLang="zh-CN" i="1" dirty="0">
                            <a:latin typeface="Cambria Math" panose="02040503050406030204" pitchFamily="18" charset="0"/>
                          </a:rPr>
                          <m:t>𝑑𝑥</m:t>
                        </m:r>
                      </m:e>
                    </m:nary>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12</m:t>
                        </m:r>
                      </m:den>
                    </m:f>
                  </m:oMath>
                </a14:m>
                <a:endParaRPr lang="en-US" altLang="zh-CN" b="0" dirty="0"/>
              </a:p>
              <a:p>
                <a:pPr lvl="1"/>
                <a14:m>
                  <m:oMath xmlns:m="http://schemas.openxmlformats.org/officeDocument/2006/math">
                    <m:r>
                      <a:rPr lang="en-US" altLang="zh-CN" i="1" dirty="0" smtClean="0">
                        <a:latin typeface="Cambria Math" panose="02040503050406030204" pitchFamily="18" charset="0"/>
                      </a:rPr>
                      <m:t>𝜎</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𝑋</m:t>
                        </m:r>
                      </m:e>
                    </m:d>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ad>
                          <m:radPr>
                            <m:degHide m:val="on"/>
                            <m:ctrlPr>
                              <a:rPr lang="en-US" altLang="zh-CN" b="0" i="1" dirty="0" smtClean="0">
                                <a:latin typeface="Cambria Math" panose="02040503050406030204" pitchFamily="18" charset="0"/>
                              </a:rPr>
                            </m:ctrlPr>
                          </m:radPr>
                          <m:deg/>
                          <m:e>
                            <m:r>
                              <a:rPr lang="en-US" altLang="zh-CN" b="0" i="1" dirty="0" smtClean="0">
                                <a:latin typeface="Cambria Math" panose="02040503050406030204" pitchFamily="18" charset="0"/>
                              </a:rPr>
                              <m:t>12</m:t>
                            </m:r>
                          </m:e>
                        </m:rad>
                      </m:den>
                    </m:f>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EB2E1277-0231-A76F-8695-313F1B6D088F}"/>
                  </a:ext>
                </a:extLst>
              </p:cNvPr>
              <p:cNvSpPr>
                <a:spLocks noGrp="1" noRot="1" noChangeAspect="1" noMove="1" noResize="1" noEditPoints="1" noAdjustHandles="1" noChangeArrowheads="1" noChangeShapeType="1" noTextEdit="1"/>
              </p:cNvSpPr>
              <p:nvPr>
                <p:ph sz="quarter" idx="10"/>
              </p:nvPr>
            </p:nvSpPr>
            <p:spPr>
              <a:blipFill>
                <a:blip r:embed="rId2"/>
                <a:stretch>
                  <a:fillRect l="-4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9B3DF1A-B3C4-058E-45D2-C2E91B76CB3E}"/>
              </a:ext>
            </a:extLst>
          </p:cNvPr>
          <p:cNvSpPr>
            <a:spLocks noGrp="1"/>
          </p:cNvSpPr>
          <p:nvPr>
            <p:ph type="sldNum" sz="quarter" idx="11"/>
          </p:nvPr>
        </p:nvSpPr>
        <p:spPr/>
        <p:txBody>
          <a:bodyPr/>
          <a:lstStyle/>
          <a:p>
            <a:fld id="{E9FD2F2E-2D34-446F-9C3A-5329E7A0BF4B}" type="slidenum">
              <a:rPr lang="en-GB" smtClean="0"/>
              <a:pPr/>
              <a:t>13</a:t>
            </a:fld>
            <a:endParaRPr lang="en-GB" dirty="0"/>
          </a:p>
        </p:txBody>
      </p:sp>
    </p:spTree>
    <p:extLst>
      <p:ext uri="{BB962C8B-B14F-4D97-AF65-F5344CB8AC3E}">
        <p14:creationId xmlns:p14="http://schemas.microsoft.com/office/powerpoint/2010/main" val="199185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BF6A-7531-F3D2-6812-10A325B80F20}"/>
              </a:ext>
            </a:extLst>
          </p:cNvPr>
          <p:cNvSpPr>
            <a:spLocks noGrp="1"/>
          </p:cNvSpPr>
          <p:nvPr>
            <p:ph type="title"/>
          </p:nvPr>
        </p:nvSpPr>
        <p:spPr/>
        <p:txBody>
          <a:bodyPr/>
          <a:lstStyle/>
          <a:p>
            <a:r>
              <a:rPr lang="en-US" altLang="zh-CN" sz="3600" dirty="0"/>
              <a:t>3. </a:t>
            </a:r>
            <a:r>
              <a:rPr lang="zh-CN" altLang="en-US" sz="3600" dirty="0"/>
              <a:t>连续随机变量的数学期望和方差</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E1E14-55D9-8E69-1FD0-FABE10645F96}"/>
                  </a:ext>
                </a:extLst>
              </p:cNvPr>
              <p:cNvSpPr>
                <a:spLocks noGrp="1"/>
              </p:cNvSpPr>
              <p:nvPr>
                <p:ph sz="quarter" idx="10"/>
              </p:nvPr>
            </p:nvSpPr>
            <p:spPr/>
            <p:txBody>
              <a:bodyPr/>
              <a:lstStyle/>
              <a:p>
                <a:r>
                  <a:rPr lang="en-US" dirty="0"/>
                  <a:t>回顾</a:t>
                </a:r>
                <a:r>
                  <a:rPr lang="zh-CN" altLang="en-US" dirty="0"/>
                  <a:t>：</a:t>
                </a:r>
                <a:r>
                  <a:rPr lang="en-US" dirty="0" err="1"/>
                  <a:t>方差的性质</a:t>
                </a:r>
                <a:endParaRPr lang="en-US" dirty="0"/>
              </a:p>
              <a:p>
                <a:endParaRPr lang="en-US" dirty="0"/>
              </a:p>
              <a:p>
                <a:r>
                  <a:rPr lang="en-US" sz="2540" b="0" dirty="0"/>
                  <a:t>对于常数</a:t>
                </a:r>
                <a14:m>
                  <m:oMath xmlns:m="http://schemas.openxmlformats.org/officeDocument/2006/math">
                    <m:r>
                      <a:rPr lang="en-US" sz="2540" b="0" i="1" smtClean="0">
                        <a:latin typeface="Cambria Math" panose="02040503050406030204" pitchFamily="18" charset="0"/>
                      </a:rPr>
                      <m:t>𝑎</m:t>
                    </m:r>
                  </m:oMath>
                </a14:m>
                <a:r>
                  <a:rPr lang="zh-CN" altLang="en-US" sz="2540" b="0" dirty="0"/>
                  <a:t>和</a:t>
                </a:r>
                <a14:m>
                  <m:oMath xmlns:m="http://schemas.openxmlformats.org/officeDocument/2006/math">
                    <m:r>
                      <a:rPr lang="en-US" altLang="zh-CN" sz="2540" b="0" i="1" dirty="0" smtClean="0">
                        <a:latin typeface="Cambria Math" panose="02040503050406030204" pitchFamily="18" charset="0"/>
                      </a:rPr>
                      <m:t>𝑏</m:t>
                    </m:r>
                  </m:oMath>
                </a14:m>
                <a:r>
                  <a:rPr lang="zh-CN" altLang="en-US" sz="2540" b="0" dirty="0"/>
                  <a:t>，</a:t>
                </a:r>
                <a14:m>
                  <m:oMath xmlns:m="http://schemas.openxmlformats.org/officeDocument/2006/math">
                    <m:r>
                      <m:rPr>
                        <m:sty m:val="p"/>
                      </m:rPr>
                      <a:rPr lang="en-US" sz="2540" b="0" i="1" dirty="0" smtClean="0">
                        <a:latin typeface="Cambria Math" panose="02040503050406030204" pitchFamily="18" charset="0"/>
                      </a:rPr>
                      <m:t>Var</m:t>
                    </m:r>
                    <m:d>
                      <m:dPr>
                        <m:ctrlPr>
                          <a:rPr lang="en-US" sz="2540" b="0" i="1" dirty="0" smtClean="0">
                            <a:latin typeface="Cambria Math" panose="02040503050406030204" pitchFamily="18" charset="0"/>
                          </a:rPr>
                        </m:ctrlPr>
                      </m:dPr>
                      <m:e>
                        <m:r>
                          <a:rPr lang="en-US" sz="2540" b="0" i="1" dirty="0" smtClean="0">
                            <a:latin typeface="Cambria Math" panose="02040503050406030204" pitchFamily="18" charset="0"/>
                          </a:rPr>
                          <m:t>𝑎𝑋</m:t>
                        </m:r>
                        <m:r>
                          <a:rPr lang="en-US" sz="2540" b="0" i="1" dirty="0" smtClean="0">
                            <a:latin typeface="Cambria Math" panose="02040503050406030204" pitchFamily="18" charset="0"/>
                          </a:rPr>
                          <m:t>+</m:t>
                        </m:r>
                        <m:r>
                          <a:rPr lang="en-US" sz="2540" b="0" i="1" dirty="0" smtClean="0">
                            <a:latin typeface="Cambria Math" panose="02040503050406030204" pitchFamily="18" charset="0"/>
                          </a:rPr>
                          <m:t>𝑏</m:t>
                        </m:r>
                      </m:e>
                    </m:d>
                    <m:r>
                      <a:rPr lang="en-US" sz="2540" b="0" i="1" dirty="0" smtClean="0">
                        <a:latin typeface="Cambria Math" panose="02040503050406030204" pitchFamily="18" charset="0"/>
                      </a:rPr>
                      <m:t>=</m:t>
                    </m:r>
                    <m:sSup>
                      <m:sSupPr>
                        <m:ctrlPr>
                          <a:rPr lang="en-US" sz="2540" b="0" i="1" dirty="0" smtClean="0">
                            <a:latin typeface="Cambria Math" panose="02040503050406030204" pitchFamily="18" charset="0"/>
                          </a:rPr>
                        </m:ctrlPr>
                      </m:sSupPr>
                      <m:e>
                        <m:r>
                          <a:rPr lang="en-US" sz="2540" b="0" i="1" dirty="0" smtClean="0">
                            <a:latin typeface="Cambria Math" panose="02040503050406030204" pitchFamily="18" charset="0"/>
                          </a:rPr>
                          <m:t>𝑎</m:t>
                        </m:r>
                      </m:e>
                      <m:sup>
                        <m:r>
                          <a:rPr lang="en-US" sz="2540" b="0" i="1" dirty="0" smtClean="0">
                            <a:latin typeface="Cambria Math" panose="02040503050406030204" pitchFamily="18" charset="0"/>
                          </a:rPr>
                          <m:t>2</m:t>
                        </m:r>
                      </m:sup>
                    </m:sSup>
                  </m:oMath>
                </a14:m>
                <a:r>
                  <a:rPr lang="en-US" dirty="0"/>
                  <a:t> </a:t>
                </a:r>
                <a14:m>
                  <m:oMath xmlns:m="http://schemas.openxmlformats.org/officeDocument/2006/math">
                    <m:r>
                      <m:rPr>
                        <m:sty m:val="p"/>
                      </m:rPr>
                      <a:rPr lang="en-US" i="1" dirty="0">
                        <a:latin typeface="Cambria Math" panose="02040503050406030204" pitchFamily="18" charset="0"/>
                      </a:rPr>
                      <m:t>Var</m:t>
                    </m:r>
                    <m:d>
                      <m:dPr>
                        <m:ctrlPr>
                          <a:rPr lang="en-US" i="1" dirty="0">
                            <a:latin typeface="Cambria Math" panose="02040503050406030204" pitchFamily="18" charset="0"/>
                          </a:rPr>
                        </m:ctrlPr>
                      </m:dPr>
                      <m:e>
                        <m:r>
                          <a:rPr lang="en-US" i="1" dirty="0">
                            <a:latin typeface="Cambria Math" panose="02040503050406030204" pitchFamily="18" charset="0"/>
                          </a:rPr>
                          <m:t>𝑋</m:t>
                        </m:r>
                      </m:e>
                    </m:d>
                  </m:oMath>
                </a14:m>
                <a:r>
                  <a:rPr lang="zh-CN" altLang="en-US" sz="2540" b="0" dirty="0"/>
                  <a:t>，</a:t>
                </a:r>
                <a14:m>
                  <m:oMath xmlns:m="http://schemas.openxmlformats.org/officeDocument/2006/math">
                    <m:r>
                      <a:rPr lang="en-US" altLang="zh-CN" i="1" dirty="0" smtClean="0">
                        <a:latin typeface="Cambria Math" panose="02040503050406030204" pitchFamily="18" charset="0"/>
                      </a:rPr>
                      <m:t>𝜎</m:t>
                    </m:r>
                    <m:d>
                      <m:dPr>
                        <m:ctrlPr>
                          <a:rPr lang="en-US" sz="2540" b="0" i="1" dirty="0" smtClean="0">
                            <a:latin typeface="Cambria Math" panose="02040503050406030204" pitchFamily="18" charset="0"/>
                          </a:rPr>
                        </m:ctrlPr>
                      </m:dPr>
                      <m:e>
                        <m:r>
                          <a:rPr lang="en-US" sz="2540" b="0" i="1" dirty="0" smtClean="0">
                            <a:latin typeface="Cambria Math" panose="02040503050406030204" pitchFamily="18" charset="0"/>
                          </a:rPr>
                          <m:t>𝑎𝑋</m:t>
                        </m:r>
                        <m:r>
                          <a:rPr lang="en-US" sz="2540" b="0" i="1" dirty="0" smtClean="0">
                            <a:latin typeface="Cambria Math" panose="02040503050406030204" pitchFamily="18" charset="0"/>
                          </a:rPr>
                          <m:t>+</m:t>
                        </m:r>
                        <m:r>
                          <a:rPr lang="en-US" sz="2540" b="0" i="1" dirty="0" smtClean="0">
                            <a:latin typeface="Cambria Math" panose="02040503050406030204" pitchFamily="18" charset="0"/>
                          </a:rPr>
                          <m:t>𝑏</m:t>
                        </m:r>
                      </m:e>
                    </m:d>
                    <m:r>
                      <a:rPr lang="en-US" sz="2540" b="0" i="1" dirty="0" smtClean="0">
                        <a:latin typeface="Cambria Math" panose="02040503050406030204" pitchFamily="18" charset="0"/>
                      </a:rPr>
                      <m:t>=</m:t>
                    </m:r>
                    <m:d>
                      <m:dPr>
                        <m:begChr m:val="|"/>
                        <m:endChr m:val="|"/>
                        <m:ctrlPr>
                          <a:rPr lang="en-US" sz="2540" b="0" i="1" dirty="0" smtClean="0">
                            <a:latin typeface="Cambria Math" panose="02040503050406030204" pitchFamily="18" charset="0"/>
                          </a:rPr>
                        </m:ctrlPr>
                      </m:dPr>
                      <m:e>
                        <m:r>
                          <a:rPr lang="en-US" sz="2540" b="0" i="1" dirty="0" smtClean="0">
                            <a:latin typeface="Cambria Math" panose="02040503050406030204" pitchFamily="18" charset="0"/>
                          </a:rPr>
                          <m:t>𝑎</m:t>
                        </m:r>
                      </m:e>
                    </m:d>
                    <m:r>
                      <a:rPr lang="en-US" sz="2540" b="0" i="1" dirty="0" smtClean="0">
                        <a:latin typeface="Cambria Math" panose="02040503050406030204" pitchFamily="18" charset="0"/>
                      </a:rPr>
                      <m:t>⋅</m:t>
                    </m:r>
                    <m:r>
                      <a:rPr lang="en-US" b="0" i="1" dirty="0" smtClean="0">
                        <a:latin typeface="Cambria Math" panose="02040503050406030204" pitchFamily="18" charset="0"/>
                      </a:rPr>
                      <m:t>𝜎</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endParaRPr lang="en-US" b="1" dirty="0"/>
              </a:p>
              <a:p>
                <a14:m>
                  <m:oMath xmlns:m="http://schemas.openxmlformats.org/officeDocument/2006/math">
                    <m:r>
                      <m:rPr>
                        <m:sty m:val="p"/>
                      </m:rPr>
                      <a:rPr lang="en-US" sz="2540" b="0" i="1" dirty="0" smtClean="0">
                        <a:latin typeface="Cambria Math" panose="02040503050406030204" pitchFamily="18" charset="0"/>
                      </a:rPr>
                      <m:t>Var</m:t>
                    </m:r>
                    <m:d>
                      <m:dPr>
                        <m:ctrlPr>
                          <a:rPr lang="en-US" sz="2540" b="0" i="1" dirty="0" smtClean="0">
                            <a:latin typeface="Cambria Math" panose="02040503050406030204" pitchFamily="18" charset="0"/>
                          </a:rPr>
                        </m:ctrlPr>
                      </m:dPr>
                      <m:e>
                        <m:r>
                          <a:rPr lang="en-US" sz="2540" b="0" i="1" dirty="0" smtClean="0">
                            <a:latin typeface="Cambria Math" panose="02040503050406030204" pitchFamily="18" charset="0"/>
                          </a:rPr>
                          <m:t>𝑋</m:t>
                        </m:r>
                      </m:e>
                    </m:d>
                    <m:r>
                      <a:rPr lang="en-US" sz="2540" b="0" i="1" dirty="0" smtClean="0">
                        <a:latin typeface="Cambria Math" panose="02040503050406030204" pitchFamily="18" charset="0"/>
                      </a:rPr>
                      <m:t>=</m:t>
                    </m:r>
                    <m:r>
                      <a:rPr lang="en-US" sz="2540" b="0" i="1" dirty="0" smtClean="0">
                        <a:latin typeface="Cambria Math" panose="02040503050406030204" pitchFamily="18" charset="0"/>
                      </a:rPr>
                      <m:t>𝐸</m:t>
                    </m:r>
                    <m:d>
                      <m:dPr>
                        <m:ctrlPr>
                          <a:rPr lang="en-US" sz="2540" b="0" i="1" dirty="0" smtClean="0">
                            <a:latin typeface="Cambria Math" panose="02040503050406030204" pitchFamily="18" charset="0"/>
                          </a:rPr>
                        </m:ctrlPr>
                      </m:dPr>
                      <m:e>
                        <m:sSup>
                          <m:sSupPr>
                            <m:ctrlPr>
                              <a:rPr lang="en-US" sz="2540" b="0" i="1" dirty="0" smtClean="0">
                                <a:latin typeface="Cambria Math" panose="02040503050406030204" pitchFamily="18" charset="0"/>
                              </a:rPr>
                            </m:ctrlPr>
                          </m:sSupPr>
                          <m:e>
                            <m:r>
                              <a:rPr lang="en-US" sz="2540" b="0" i="1" dirty="0" smtClean="0">
                                <a:latin typeface="Cambria Math" panose="02040503050406030204" pitchFamily="18" charset="0"/>
                              </a:rPr>
                              <m:t>𝑋</m:t>
                            </m:r>
                          </m:e>
                          <m:sup>
                            <m:r>
                              <a:rPr lang="en-US" sz="2540" b="0" i="1" dirty="0" smtClean="0">
                                <a:latin typeface="Cambria Math" panose="02040503050406030204" pitchFamily="18" charset="0"/>
                              </a:rPr>
                              <m:t>2</m:t>
                            </m:r>
                          </m:sup>
                        </m:sSup>
                      </m:e>
                    </m:d>
                    <m:r>
                      <a:rPr lang="en-US" sz="2540" b="0" i="1" dirty="0" smtClean="0">
                        <a:latin typeface="Cambria Math" panose="02040503050406030204" pitchFamily="18" charset="0"/>
                      </a:rPr>
                      <m:t>−</m:t>
                    </m:r>
                    <m:sSup>
                      <m:sSupPr>
                        <m:ctrlPr>
                          <a:rPr lang="en-US" sz="2540" b="0" i="1" dirty="0" smtClean="0">
                            <a:latin typeface="Cambria Math" panose="02040503050406030204" pitchFamily="18" charset="0"/>
                          </a:rPr>
                        </m:ctrlPr>
                      </m:sSupPr>
                      <m:e>
                        <m:r>
                          <a:rPr lang="en-US" sz="2540" b="0" i="1" dirty="0" smtClean="0">
                            <a:latin typeface="Cambria Math" panose="02040503050406030204" pitchFamily="18" charset="0"/>
                          </a:rPr>
                          <m:t>(</m:t>
                        </m:r>
                        <m:r>
                          <a:rPr lang="en-US" sz="2540" b="0" i="1" dirty="0" smtClean="0">
                            <a:latin typeface="Cambria Math" panose="02040503050406030204" pitchFamily="18" charset="0"/>
                          </a:rPr>
                          <m:t>𝐸</m:t>
                        </m:r>
                        <m:r>
                          <a:rPr lang="en-US" sz="2540" b="0" i="1" dirty="0" smtClean="0">
                            <a:latin typeface="Cambria Math" panose="02040503050406030204" pitchFamily="18" charset="0"/>
                          </a:rPr>
                          <m:t>(</m:t>
                        </m:r>
                        <m:r>
                          <a:rPr lang="en-US" sz="2540" b="0" i="1" dirty="0" smtClean="0">
                            <a:latin typeface="Cambria Math" panose="02040503050406030204" pitchFamily="18" charset="0"/>
                          </a:rPr>
                          <m:t>𝑋</m:t>
                        </m:r>
                        <m:r>
                          <a:rPr lang="en-US" sz="2540" b="0" i="1" dirty="0" smtClean="0">
                            <a:latin typeface="Cambria Math" panose="02040503050406030204" pitchFamily="18" charset="0"/>
                          </a:rPr>
                          <m:t>))</m:t>
                        </m:r>
                      </m:e>
                      <m:sup>
                        <m:r>
                          <a:rPr lang="en-US" sz="2540" b="0" i="1" dirty="0" smtClean="0">
                            <a:latin typeface="Cambria Math" panose="02040503050406030204" pitchFamily="18" charset="0"/>
                          </a:rPr>
                          <m:t>2</m:t>
                        </m:r>
                      </m:sup>
                    </m:sSup>
                  </m:oMath>
                </a14:m>
                <a:endParaRPr lang="en-US" dirty="0"/>
              </a:p>
              <a:p>
                <a:endParaRPr lang="en-US" dirty="0"/>
              </a:p>
              <a:p>
                <a:r>
                  <a:rPr lang="en-US" dirty="0" err="1"/>
                  <a:t>例</a:t>
                </a:r>
                <a:r>
                  <a:rPr lang="zh-CN" altLang="en-US" dirty="0"/>
                  <a:t>：</a:t>
                </a:r>
                <a:r>
                  <a:rPr lang="en-US" dirty="0"/>
                  <a:t> 随机变量</a:t>
                </a:r>
                <a14:m>
                  <m:oMath xmlns:m="http://schemas.openxmlformats.org/officeDocument/2006/math">
                    <m:r>
                      <a:rPr lang="en-US" altLang="zh-CN" b="0" i="1" smtClean="0">
                        <a:latin typeface="Cambria Math" panose="02040503050406030204" pitchFamily="18" charset="0"/>
                      </a:rPr>
                      <m:t>𝑋</m:t>
                    </m:r>
                  </m:oMath>
                </a14:m>
                <a:r>
                  <a:rPr lang="en-US" dirty="0"/>
                  <a:t>在[0, 1]</a:t>
                </a:r>
                <a:r>
                  <a:rPr lang="en-US" dirty="0" err="1"/>
                  <a:t>中均匀取值</a:t>
                </a:r>
                <a:r>
                  <a:rPr lang="zh-CN" altLang="en-US" dirty="0"/>
                  <a:t>，</a:t>
                </a:r>
                <a:r>
                  <a:rPr lang="en-US" sz="2823" dirty="0"/>
                  <a:t> </a:t>
                </a:r>
                <a14:m>
                  <m:oMath xmlns:m="http://schemas.openxmlformats.org/officeDocument/2006/math">
                    <m:r>
                      <m:rPr>
                        <m:sty m:val="p"/>
                      </m:rPr>
                      <a:rPr lang="en-US" sz="2823" i="1" dirty="0">
                        <a:latin typeface="Cambria Math" panose="02040503050406030204" pitchFamily="18" charset="0"/>
                      </a:rPr>
                      <m:t>Var</m:t>
                    </m:r>
                    <m:d>
                      <m:dPr>
                        <m:ctrlPr>
                          <a:rPr lang="en-US" sz="2823" i="1" dirty="0">
                            <a:latin typeface="Cambria Math" panose="02040503050406030204" pitchFamily="18" charset="0"/>
                          </a:rPr>
                        </m:ctrlPr>
                      </m:dPr>
                      <m:e>
                        <m:r>
                          <a:rPr lang="en-US" sz="2823" i="1" dirty="0">
                            <a:latin typeface="Cambria Math" panose="02040503050406030204" pitchFamily="18" charset="0"/>
                          </a:rPr>
                          <m:t>𝑋</m:t>
                        </m:r>
                      </m:e>
                    </m:d>
                    <m:r>
                      <a:rPr lang="en-US" sz="2823" i="1" dirty="0">
                        <a:latin typeface="Cambria Math" panose="02040503050406030204" pitchFamily="18" charset="0"/>
                      </a:rPr>
                      <m:t>=</m:t>
                    </m:r>
                    <m:r>
                      <a:rPr lang="en-US" sz="2823" i="1" dirty="0">
                        <a:latin typeface="Cambria Math" panose="02040503050406030204" pitchFamily="18" charset="0"/>
                      </a:rPr>
                      <m:t>𝐸</m:t>
                    </m:r>
                    <m:d>
                      <m:dPr>
                        <m:ctrlPr>
                          <a:rPr lang="en-US" sz="2823" i="1" dirty="0">
                            <a:latin typeface="Cambria Math" panose="02040503050406030204" pitchFamily="18" charset="0"/>
                          </a:rPr>
                        </m:ctrlPr>
                      </m:dPr>
                      <m:e>
                        <m:sSup>
                          <m:sSupPr>
                            <m:ctrlPr>
                              <a:rPr lang="en-US" sz="2823" i="1" dirty="0">
                                <a:latin typeface="Cambria Math" panose="02040503050406030204" pitchFamily="18" charset="0"/>
                              </a:rPr>
                            </m:ctrlPr>
                          </m:sSupPr>
                          <m:e>
                            <m:r>
                              <a:rPr lang="en-US" sz="2823" i="1" dirty="0">
                                <a:latin typeface="Cambria Math" panose="02040503050406030204" pitchFamily="18" charset="0"/>
                              </a:rPr>
                              <m:t>𝑋</m:t>
                            </m:r>
                          </m:e>
                          <m:sup>
                            <m:r>
                              <a:rPr lang="en-US" sz="2823" i="1" dirty="0">
                                <a:latin typeface="Cambria Math" panose="02040503050406030204" pitchFamily="18" charset="0"/>
                              </a:rPr>
                              <m:t>2</m:t>
                            </m:r>
                          </m:sup>
                        </m:sSup>
                      </m:e>
                    </m:d>
                    <m:r>
                      <a:rPr lang="en-US" sz="2823" i="1" dirty="0">
                        <a:latin typeface="Cambria Math" panose="02040503050406030204" pitchFamily="18" charset="0"/>
                      </a:rPr>
                      <m:t>−</m:t>
                    </m:r>
                    <m:sSup>
                      <m:sSupPr>
                        <m:ctrlPr>
                          <a:rPr lang="en-US" sz="2823" i="1" dirty="0">
                            <a:latin typeface="Cambria Math" panose="02040503050406030204" pitchFamily="18" charset="0"/>
                          </a:rPr>
                        </m:ctrlPr>
                      </m:sSupPr>
                      <m:e>
                        <m:d>
                          <m:dPr>
                            <m:ctrlPr>
                              <a:rPr lang="en-US" sz="2823" i="1" dirty="0">
                                <a:latin typeface="Cambria Math" panose="02040503050406030204" pitchFamily="18" charset="0"/>
                              </a:rPr>
                            </m:ctrlPr>
                          </m:dPr>
                          <m:e>
                            <m:r>
                              <a:rPr lang="en-US" sz="2823" i="1" dirty="0">
                                <a:latin typeface="Cambria Math" panose="02040503050406030204" pitchFamily="18" charset="0"/>
                              </a:rPr>
                              <m:t>𝐸</m:t>
                            </m:r>
                            <m:d>
                              <m:dPr>
                                <m:ctrlPr>
                                  <a:rPr lang="en-US" sz="2823" i="1" dirty="0">
                                    <a:latin typeface="Cambria Math" panose="02040503050406030204" pitchFamily="18" charset="0"/>
                                  </a:rPr>
                                </m:ctrlPr>
                              </m:dPr>
                              <m:e>
                                <m:r>
                                  <a:rPr lang="en-US" sz="2823" i="1" dirty="0">
                                    <a:latin typeface="Cambria Math" panose="02040503050406030204" pitchFamily="18" charset="0"/>
                                  </a:rPr>
                                  <m:t>𝑋</m:t>
                                </m:r>
                              </m:e>
                            </m:d>
                          </m:e>
                        </m:d>
                      </m:e>
                      <m:sup>
                        <m:r>
                          <a:rPr lang="en-US" sz="2823" i="1" dirty="0">
                            <a:latin typeface="Cambria Math" panose="02040503050406030204" pitchFamily="18" charset="0"/>
                          </a:rPr>
                          <m:t>2</m:t>
                        </m:r>
                      </m:sup>
                    </m:sSup>
                    <m:r>
                      <a:rPr lang="en-US" sz="2823" b="0" i="1" dirty="0" smtClean="0">
                        <a:latin typeface="Cambria Math" panose="02040503050406030204" pitchFamily="18" charset="0"/>
                      </a:rPr>
                      <m:t>=</m:t>
                    </m:r>
                    <m:f>
                      <m:fPr>
                        <m:ctrlPr>
                          <a:rPr lang="en-US" sz="2823" b="0" i="1" dirty="0" smtClean="0">
                            <a:latin typeface="Cambria Math" panose="02040503050406030204" pitchFamily="18" charset="0"/>
                          </a:rPr>
                        </m:ctrlPr>
                      </m:fPr>
                      <m:num>
                        <m:r>
                          <a:rPr lang="en-US" sz="2823" b="0" i="1" dirty="0" smtClean="0">
                            <a:latin typeface="Cambria Math" panose="02040503050406030204" pitchFamily="18" charset="0"/>
                          </a:rPr>
                          <m:t>1</m:t>
                        </m:r>
                      </m:num>
                      <m:den>
                        <m:r>
                          <a:rPr lang="en-US" sz="2823" b="0" i="1" dirty="0" smtClean="0">
                            <a:latin typeface="Cambria Math" panose="02040503050406030204" pitchFamily="18" charset="0"/>
                          </a:rPr>
                          <m:t>3</m:t>
                        </m:r>
                      </m:den>
                    </m:f>
                    <m:r>
                      <a:rPr lang="en-US" sz="2823" b="0" i="1" dirty="0" smtClean="0">
                        <a:latin typeface="Cambria Math" panose="02040503050406030204" pitchFamily="18" charset="0"/>
                      </a:rPr>
                      <m:t>−</m:t>
                    </m:r>
                    <m:sSup>
                      <m:sSupPr>
                        <m:ctrlPr>
                          <a:rPr lang="en-US" sz="2823" b="0" i="1" dirty="0" smtClean="0">
                            <a:latin typeface="Cambria Math" panose="02040503050406030204" pitchFamily="18" charset="0"/>
                          </a:rPr>
                        </m:ctrlPr>
                      </m:sSupPr>
                      <m:e>
                        <m:d>
                          <m:dPr>
                            <m:ctrlPr>
                              <a:rPr lang="en-US" sz="2823" b="0" i="1" dirty="0" smtClean="0">
                                <a:latin typeface="Cambria Math" panose="02040503050406030204" pitchFamily="18" charset="0"/>
                              </a:rPr>
                            </m:ctrlPr>
                          </m:dPr>
                          <m:e>
                            <m:f>
                              <m:fPr>
                                <m:ctrlPr>
                                  <a:rPr lang="en-US" sz="2823" b="0" i="1" dirty="0" smtClean="0">
                                    <a:latin typeface="Cambria Math" panose="02040503050406030204" pitchFamily="18" charset="0"/>
                                  </a:rPr>
                                </m:ctrlPr>
                              </m:fPr>
                              <m:num>
                                <m:r>
                                  <a:rPr lang="en-US" sz="2823" b="0" i="1" dirty="0" smtClean="0">
                                    <a:latin typeface="Cambria Math" panose="02040503050406030204" pitchFamily="18" charset="0"/>
                                  </a:rPr>
                                  <m:t>1</m:t>
                                </m:r>
                              </m:num>
                              <m:den>
                                <m:r>
                                  <a:rPr lang="en-US" sz="2823" b="0" i="1" dirty="0" smtClean="0">
                                    <a:latin typeface="Cambria Math" panose="02040503050406030204" pitchFamily="18" charset="0"/>
                                  </a:rPr>
                                  <m:t>2</m:t>
                                </m:r>
                              </m:den>
                            </m:f>
                          </m:e>
                        </m:d>
                      </m:e>
                      <m:sup>
                        <m:r>
                          <a:rPr lang="en-US" sz="2823" b="0" i="1" dirty="0" smtClean="0">
                            <a:latin typeface="Cambria Math" panose="02040503050406030204" pitchFamily="18" charset="0"/>
                          </a:rPr>
                          <m:t>2</m:t>
                        </m:r>
                      </m:sup>
                    </m:sSup>
                    <m:r>
                      <a:rPr lang="en-US" sz="2823" b="0" i="1" dirty="0" smtClean="0">
                        <a:latin typeface="Cambria Math" panose="02040503050406030204" pitchFamily="18" charset="0"/>
                      </a:rPr>
                      <m:t>=</m:t>
                    </m:r>
                    <m:f>
                      <m:fPr>
                        <m:ctrlPr>
                          <a:rPr lang="en-US" sz="2823" b="0" i="1" dirty="0" smtClean="0">
                            <a:latin typeface="Cambria Math" panose="02040503050406030204" pitchFamily="18" charset="0"/>
                          </a:rPr>
                        </m:ctrlPr>
                      </m:fPr>
                      <m:num>
                        <m:r>
                          <a:rPr lang="en-US" sz="2823" b="0" i="1" dirty="0" smtClean="0">
                            <a:latin typeface="Cambria Math" panose="02040503050406030204" pitchFamily="18" charset="0"/>
                          </a:rPr>
                          <m:t>1</m:t>
                        </m:r>
                      </m:num>
                      <m:den>
                        <m:r>
                          <a:rPr lang="en-US" sz="2823" b="0" i="1" dirty="0" smtClean="0">
                            <a:latin typeface="Cambria Math" panose="02040503050406030204" pitchFamily="18" charset="0"/>
                          </a:rPr>
                          <m:t>12</m:t>
                        </m:r>
                      </m:den>
                    </m:f>
                  </m:oMath>
                </a14:m>
                <a:r>
                  <a:rPr lang="en-US" dirty="0"/>
                  <a:t>	</a:t>
                </a:r>
              </a:p>
              <a:p>
                <a:pPr lvl="1"/>
                <a:endParaRPr lang="en-US" dirty="0"/>
              </a:p>
              <a:p>
                <a:r>
                  <a:rPr lang="en-US" b="1" dirty="0"/>
                  <a:t>切比雪夫不等式</a:t>
                </a:r>
                <a:r>
                  <a:rPr lang="zh-CN" altLang="en-US" dirty="0"/>
                  <a:t>：</a:t>
                </a:r>
                <a:r>
                  <a:rPr lang="en-US" dirty="0" err="1"/>
                  <a:t>若</a:t>
                </a:r>
                <a:r>
                  <a:rPr lang="en-US" sz="2400" dirty="0"/>
                  <a:t> </a:t>
                </a:r>
                <a14:m>
                  <m:oMath xmlns:m="http://schemas.openxmlformats.org/officeDocument/2006/math">
                    <m:r>
                      <a:rPr lang="en-US" sz="2400" i="1">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b="0" i="0" smtClean="0">
                        <a:latin typeface="Cambria Math" panose="02040503050406030204" pitchFamily="18" charset="0"/>
                      </a:rPr>
                      <m:t>&gt;0</m:t>
                    </m:r>
                  </m:oMath>
                </a14:m>
                <a:r>
                  <a:rPr lang="zh-CN" altLang="en-US" dirty="0"/>
                  <a:t>，对于任意</a:t>
                </a:r>
                <a14:m>
                  <m:oMath xmlns:m="http://schemas.openxmlformats.org/officeDocument/2006/math">
                    <m:r>
                      <a:rPr lang="en-US" altLang="zh-CN" i="1">
                        <a:latin typeface="Cambria Math" panose="02040503050406030204" pitchFamily="18" charset="0"/>
                      </a:rPr>
                      <m:t>𝑐</m:t>
                    </m:r>
                    <m:r>
                      <a:rPr lang="en-US" altLang="zh-CN" i="1">
                        <a:latin typeface="Cambria Math" panose="02040503050406030204" pitchFamily="18" charset="0"/>
                      </a:rPr>
                      <m:t>&gt;0</m:t>
                    </m:r>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8E6E1E14-55D9-8E69-1FD0-FABE10645F96}"/>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4A9EAAB-CF98-A357-4948-D2A7D0F22E3D}"/>
              </a:ext>
            </a:extLst>
          </p:cNvPr>
          <p:cNvSpPr>
            <a:spLocks noGrp="1"/>
          </p:cNvSpPr>
          <p:nvPr>
            <p:ph type="sldNum" sz="quarter" idx="11"/>
          </p:nvPr>
        </p:nvSpPr>
        <p:spPr/>
        <p:txBody>
          <a:bodyPr/>
          <a:lstStyle/>
          <a:p>
            <a:fld id="{E9FD2F2E-2D34-446F-9C3A-5329E7A0BF4B}" type="slidenum">
              <a:rPr lang="en-GB" smtClean="0"/>
              <a:pPr/>
              <a:t>14</a:t>
            </a:fld>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89D9254-273E-7C1E-06AF-F6E3C6C9FBA9}"/>
                  </a:ext>
                </a:extLst>
              </p:cNvPr>
              <p:cNvSpPr txBox="1"/>
              <p:nvPr/>
            </p:nvSpPr>
            <p:spPr>
              <a:xfrm>
                <a:off x="2351313" y="6182198"/>
                <a:ext cx="741317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e>
                              </m:d>
                            </m:e>
                          </m:d>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𝜎</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e>
                      </m:d>
                      <m:r>
                        <a:rPr lang="en-US" sz="2800" b="0" i="1" smtClean="0">
                          <a:latin typeface="Cambria Math" panose="02040503050406030204" pitchFamily="18" charset="0"/>
                        </a:rPr>
                        <m:t>≤1/</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2</m:t>
                          </m:r>
                        </m:sup>
                      </m:sSup>
                    </m:oMath>
                  </m:oMathPara>
                </a14:m>
                <a:endParaRPr lang="en-US" sz="2800" dirty="0"/>
              </a:p>
            </p:txBody>
          </p:sp>
        </mc:Choice>
        <mc:Fallback xmlns="">
          <p:sp>
            <p:nvSpPr>
              <p:cNvPr id="5" name="TextBox 4">
                <a:extLst>
                  <a:ext uri="{FF2B5EF4-FFF2-40B4-BE49-F238E27FC236}">
                    <a16:creationId xmlns:a16="http://schemas.microsoft.com/office/drawing/2014/main" id="{689D9254-273E-7C1E-06AF-F6E3C6C9FBA9}"/>
                  </a:ext>
                </a:extLst>
              </p:cNvPr>
              <p:cNvSpPr txBox="1">
                <a:spLocks noRot="1" noChangeAspect="1" noMove="1" noResize="1" noEditPoints="1" noAdjustHandles="1" noChangeArrowheads="1" noChangeShapeType="1" noTextEdit="1"/>
              </p:cNvSpPr>
              <p:nvPr/>
            </p:nvSpPr>
            <p:spPr>
              <a:xfrm>
                <a:off x="2351313" y="6182198"/>
                <a:ext cx="7413170" cy="523220"/>
              </a:xfrm>
              <a:prstGeom prst="rect">
                <a:avLst/>
              </a:prstGeom>
              <a:blipFill>
                <a:blip r:embed="rId3"/>
                <a:stretch>
                  <a:fillRect b="-19048"/>
                </a:stretch>
              </a:blipFill>
            </p:spPr>
            <p:txBody>
              <a:bodyPr/>
              <a:lstStyle/>
              <a:p>
                <a:r>
                  <a:rPr lang="en-US">
                    <a:noFill/>
                  </a:rPr>
                  <a:t> </a:t>
                </a:r>
              </a:p>
            </p:txBody>
          </p:sp>
        </mc:Fallback>
      </mc:AlternateContent>
    </p:spTree>
    <p:extLst>
      <p:ext uri="{BB962C8B-B14F-4D97-AF65-F5344CB8AC3E}">
        <p14:creationId xmlns:p14="http://schemas.microsoft.com/office/powerpoint/2010/main" val="83991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43975-DEB8-1149-C927-4C74AE7F9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49BE23-E3C3-03C9-C1DF-DF1CF477A22A}"/>
              </a:ext>
            </a:extLst>
          </p:cNvPr>
          <p:cNvSpPr>
            <a:spLocks noGrp="1"/>
          </p:cNvSpPr>
          <p:nvPr>
            <p:ph type="title"/>
          </p:nvPr>
        </p:nvSpPr>
        <p:spPr/>
        <p:txBody>
          <a:bodyPr/>
          <a:lstStyle/>
          <a:p>
            <a:r>
              <a:rPr lang="en-US" altLang="zh-CN" sz="4000" dirty="0"/>
              <a:t>4.</a:t>
            </a:r>
            <a:r>
              <a:rPr lang="zh-CN" altLang="en-US" sz="40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7F0B12-1DFB-5264-561E-196EB4014788}"/>
                  </a:ext>
                </a:extLst>
              </p:cNvPr>
              <p:cNvSpPr>
                <a:spLocks noGrp="1"/>
              </p:cNvSpPr>
              <p:nvPr>
                <p:ph sz="quarter" idx="10"/>
              </p:nvPr>
            </p:nvSpPr>
            <p:spPr/>
            <p:txBody>
              <a:bodyPr/>
              <a:lstStyle/>
              <a:p>
                <a:r>
                  <a:rPr lang="zh-CN" altLang="en-US" dirty="0">
                    <a:latin typeface="Helvetica" pitchFamily="2" charset="0"/>
                  </a:rPr>
                  <a:t>令随机变量</a:t>
                </a:r>
                <a14:m>
                  <m:oMath xmlns:m="http://schemas.openxmlformats.org/officeDocument/2006/math">
                    <m:r>
                      <a:rPr lang="en-US" altLang="zh-CN" b="0" i="1" smtClean="0">
                        <a:latin typeface="Cambria Math" panose="02040503050406030204" pitchFamily="18" charset="0"/>
                      </a:rPr>
                      <m:t>𝑋</m:t>
                    </m:r>
                  </m:oMath>
                </a14:m>
                <a:r>
                  <a:rPr lang="en-US" dirty="0"/>
                  <a:t>取值范围为</a:t>
                </a:r>
                <a14:m>
                  <m:oMath xmlns:m="http://schemas.openxmlformats.org/officeDocument/2006/math">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 </m:t>
                    </m:r>
                    <m:r>
                      <a:rPr lang="en-US" b="0" i="1" dirty="0" smtClean="0">
                        <a:latin typeface="Cambria Math" panose="02040503050406030204" pitchFamily="18" charset="0"/>
                      </a:rPr>
                      <m:t>𝑏</m:t>
                    </m:r>
                    <m:r>
                      <a:rPr lang="en-US" b="0" i="1" dirty="0" smtClean="0">
                        <a:latin typeface="Cambria Math" panose="02040503050406030204" pitchFamily="18" charset="0"/>
                      </a:rPr>
                      <m:t>)</m:t>
                    </m:r>
                  </m:oMath>
                </a14:m>
                <a:r>
                  <a:rPr lang="zh-CN" altLang="en-US" dirty="0"/>
                  <a:t>，且当</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 </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r>
                  <a:rPr lang="zh-CN" altLang="en-US" dirty="0"/>
                  <a:t>，概率密度函数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=1/(</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r>
                  <a:rPr lang="zh-CN" altLang="en-US" dirty="0"/>
                  <a:t>。称</a:t>
                </a:r>
                <a14:m>
                  <m:oMath xmlns:m="http://schemas.openxmlformats.org/officeDocument/2006/math">
                    <m:r>
                      <a:rPr lang="en-US" altLang="zh-CN" i="1">
                        <a:latin typeface="Cambria Math" panose="02040503050406030204" pitchFamily="18" charset="0"/>
                      </a:rPr>
                      <m:t>𝑋</m:t>
                    </m:r>
                  </m:oMath>
                </a14:m>
                <a:r>
                  <a:rPr lang="en-US" dirty="0"/>
                  <a:t>服从区间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 </m:t>
                    </m:r>
                    <m:r>
                      <a:rPr lang="en-US" i="1" dirty="0">
                        <a:latin typeface="Cambria Math" panose="02040503050406030204" pitchFamily="18" charset="0"/>
                      </a:rPr>
                      <m:t>𝑏</m:t>
                    </m:r>
                    <m:r>
                      <a:rPr lang="en-US" i="1" dirty="0">
                        <a:latin typeface="Cambria Math" panose="02040503050406030204" pitchFamily="18" charset="0"/>
                      </a:rPr>
                      <m:t>)</m:t>
                    </m:r>
                  </m:oMath>
                </a14:m>
                <a:r>
                  <a:rPr lang="en-US" dirty="0" err="1"/>
                  <a:t>上的</a:t>
                </a:r>
                <a:r>
                  <a:rPr lang="en-US" b="1" dirty="0" err="1"/>
                  <a:t>均匀分布</a:t>
                </a:r>
                <a:r>
                  <a:rPr lang="zh-CN" altLang="en-US" dirty="0"/>
                  <a:t>，记为</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𝑈</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 </m:t>
                    </m:r>
                    <m:r>
                      <a:rPr lang="en-US" i="1" dirty="0">
                        <a:latin typeface="Cambria Math" panose="02040503050406030204" pitchFamily="18" charset="0"/>
                      </a:rPr>
                      <m:t>𝑏</m:t>
                    </m:r>
                    <m:r>
                      <a:rPr lang="en-US" i="1" dirty="0">
                        <a:latin typeface="Cambria Math" panose="02040503050406030204" pitchFamily="18" charset="0"/>
                      </a:rPr>
                      <m:t>)</m:t>
                    </m:r>
                  </m:oMath>
                </a14:m>
                <a:endParaRPr lang="en-US" dirty="0"/>
              </a:p>
              <a:p>
                <a:endParaRPr lang="en-US" dirty="0"/>
              </a:p>
              <a:p>
                <a:r>
                  <a:rPr lang="en-US" dirty="0" err="1"/>
                  <a:t>数学期望</a:t>
                </a:r>
                <a:r>
                  <a:rPr lang="zh-CN" altLang="en-US" dirty="0"/>
                  <a:t>：</a:t>
                </a:r>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nary>
                      <m:naryPr>
                        <m:ctrlPr>
                          <a:rPr lang="en-US" altLang="zh-CN" i="1" dirty="0">
                            <a:latin typeface="Cambria Math" panose="02040503050406030204" pitchFamily="18" charset="0"/>
                          </a:rPr>
                        </m:ctrlPr>
                      </m:naryPr>
                      <m:sub>
                        <m:r>
                          <m:rPr>
                            <m:brk m:alnAt="23"/>
                          </m:rPr>
                          <a:rPr lang="en-US" altLang="zh-CN" b="0" i="1" dirty="0" smtClean="0">
                            <a:latin typeface="Cambria Math" panose="02040503050406030204" pitchFamily="18" charset="0"/>
                          </a:rPr>
                          <m:t>𝑎</m:t>
                        </m:r>
                      </m:sub>
                      <m:sup>
                        <m:r>
                          <a:rPr lang="en-US" altLang="zh-CN" b="0" i="1" dirty="0" smtClean="0">
                            <a:latin typeface="Cambria Math" panose="02040503050406030204" pitchFamily="18" charset="0"/>
                          </a:rPr>
                          <m:t>𝑏</m:t>
                        </m:r>
                      </m:sup>
                      <m:e>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𝑏</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𝑎</m:t>
                            </m:r>
                          </m:den>
                        </m:f>
                        <m:r>
                          <a:rPr lang="en-US" altLang="zh-CN" i="1" dirty="0">
                            <a:latin typeface="Cambria Math" panose="02040503050406030204" pitchFamily="18" charset="0"/>
                          </a:rPr>
                          <m:t>𝑑𝑡</m:t>
                        </m:r>
                      </m:e>
                    </m:nary>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𝑏</m:t>
                        </m:r>
                        <m:r>
                          <a:rPr lang="en-US" altLang="zh-CN" i="1" dirty="0">
                            <a:latin typeface="Cambria Math" panose="02040503050406030204" pitchFamily="18" charset="0"/>
                          </a:rPr>
                          <m:t>+</m:t>
                        </m:r>
                        <m:r>
                          <a:rPr lang="en-US" altLang="zh-CN" i="1" dirty="0">
                            <a:latin typeface="Cambria Math" panose="02040503050406030204" pitchFamily="18" charset="0"/>
                          </a:rPr>
                          <m:t>𝑎</m:t>
                        </m:r>
                      </m:num>
                      <m:den>
                        <m:r>
                          <a:rPr lang="en-US" altLang="zh-CN" i="1" dirty="0">
                            <a:latin typeface="Cambria Math" panose="02040503050406030204" pitchFamily="18" charset="0"/>
                          </a:rPr>
                          <m:t>2</m:t>
                        </m:r>
                      </m:den>
                    </m:f>
                  </m:oMath>
                </a14:m>
                <a:endParaRPr lang="en-US" altLang="zh-CN" b="0" dirty="0"/>
              </a:p>
              <a:p>
                <a:endParaRPr lang="en-US" altLang="zh-CN" b="0" dirty="0"/>
              </a:p>
              <a:p>
                <a:r>
                  <a:rPr lang="zh-CN" altLang="en-US" dirty="0"/>
                  <a:t>方差</a:t>
                </a:r>
                <a:endParaRPr lang="en-US" altLang="zh-CN" dirty="0"/>
              </a:p>
              <a:p>
                <a:pPr lvl="1"/>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nary>
                      <m:naryPr>
                        <m:ctrlPr>
                          <a:rPr lang="en-US" altLang="zh-CN" i="1" dirty="0">
                            <a:latin typeface="Cambria Math" panose="02040503050406030204" pitchFamily="18" charset="0"/>
                          </a:rPr>
                        </m:ctrlPr>
                      </m:naryPr>
                      <m:sub>
                        <m:r>
                          <m:rPr>
                            <m:brk m:alnAt="23"/>
                          </m:rPr>
                          <a:rPr lang="en-US" altLang="zh-CN" b="0" i="1" dirty="0" smtClean="0">
                            <a:latin typeface="Cambria Math" panose="02040503050406030204" pitchFamily="18" charset="0"/>
                          </a:rPr>
                          <m:t>𝑎</m:t>
                        </m:r>
                      </m:sub>
                      <m:sup>
                        <m:r>
                          <a:rPr lang="en-US" altLang="zh-CN" b="0" i="1" dirty="0" smtClean="0">
                            <a:latin typeface="Cambria Math" panose="02040503050406030204" pitchFamily="18" charset="0"/>
                          </a:rPr>
                          <m:t>𝑏</m:t>
                        </m:r>
                      </m:sup>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𝑡</m:t>
                            </m:r>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𝑏</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𝑎</m:t>
                            </m:r>
                          </m:den>
                        </m:f>
                        <m:r>
                          <a:rPr lang="en-US" altLang="zh-CN" i="1" dirty="0">
                            <a:latin typeface="Cambria Math" panose="02040503050406030204" pitchFamily="18" charset="0"/>
                          </a:rPr>
                          <m:t>𝑑𝑡</m:t>
                        </m:r>
                      </m:e>
                    </m:nary>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𝑏</m:t>
                            </m:r>
                          </m:e>
                          <m:sup>
                            <m:r>
                              <a:rPr lang="en-US" altLang="zh-CN" i="1" dirty="0">
                                <a:latin typeface="Cambria Math" panose="02040503050406030204" pitchFamily="18" charset="0"/>
                              </a:rPr>
                              <m:t>3</m:t>
                            </m:r>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𝑎</m:t>
                            </m:r>
                          </m:e>
                          <m:sup>
                            <m:r>
                              <a:rPr lang="en-US" altLang="zh-CN" i="1" dirty="0">
                                <a:latin typeface="Cambria Math" panose="02040503050406030204" pitchFamily="18" charset="0"/>
                              </a:rPr>
                              <m:t>3</m:t>
                            </m:r>
                          </m:sup>
                        </m:sSup>
                      </m:num>
                      <m:den>
                        <m:r>
                          <a:rPr lang="en-US" altLang="zh-CN" i="1" dirty="0">
                            <a:latin typeface="Cambria Math" panose="02040503050406030204" pitchFamily="18" charset="0"/>
                          </a:rPr>
                          <m:t>3(</m:t>
                        </m:r>
                        <m:r>
                          <a:rPr lang="en-US" altLang="zh-CN" i="1" dirty="0">
                            <a:latin typeface="Cambria Math" panose="02040503050406030204" pitchFamily="18" charset="0"/>
                          </a:rPr>
                          <m:t>𝑏</m:t>
                        </m:r>
                        <m:r>
                          <a:rPr lang="en-US" altLang="zh-CN" i="1" dirty="0">
                            <a:latin typeface="Cambria Math" panose="02040503050406030204" pitchFamily="18" charset="0"/>
                          </a:rPr>
                          <m:t>−</m:t>
                        </m:r>
                        <m:r>
                          <a:rPr lang="en-US" altLang="zh-CN" i="1" dirty="0">
                            <a:latin typeface="Cambria Math" panose="02040503050406030204" pitchFamily="18" charset="0"/>
                          </a:rPr>
                          <m:t>𝑎</m:t>
                        </m:r>
                        <m:r>
                          <a:rPr lang="en-US" altLang="zh-CN" i="1" dirty="0">
                            <a:latin typeface="Cambria Math" panose="02040503050406030204" pitchFamily="18" charset="0"/>
                          </a:rPr>
                          <m:t>)</m:t>
                        </m:r>
                      </m:den>
                    </m:f>
                  </m:oMath>
                </a14:m>
                <a:endParaRPr lang="en-US" altLang="zh-CN" b="0" dirty="0"/>
              </a:p>
              <a:p>
                <a:pPr lvl="1"/>
                <a14:m>
                  <m:oMath xmlns:m="http://schemas.openxmlformats.org/officeDocument/2006/math">
                    <m:r>
                      <m:rPr>
                        <m:sty m:val="p"/>
                      </m:rPr>
                      <a:rPr lang="en-US" altLang="zh-CN" i="1">
                        <a:latin typeface="Cambria Math" panose="02040503050406030204" pitchFamily="18" charset="0"/>
                      </a:rPr>
                      <m:t>Var</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r>
                              <a:rPr lang="en-US" altLang="zh-CN" i="1">
                                <a:latin typeface="Cambria Math" panose="02040503050406030204" pitchFamily="18" charset="0"/>
                              </a:rPr>
                              <m:t>2</m:t>
                            </m:r>
                          </m:sup>
                        </m:sSup>
                      </m:e>
                    </m:d>
                    <m:r>
                      <a:rPr lang="en-US" altLang="zh-CN">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e>
                        </m:d>
                      </m:e>
                      <m:sup>
                        <m:r>
                          <a:rPr lang="en-US" altLang="zh-CN" i="1">
                            <a:latin typeface="Cambria Math" panose="02040503050406030204" pitchFamily="18" charset="0"/>
                          </a:rPr>
                          <m:t>2</m:t>
                        </m:r>
                      </m:sup>
                    </m:sSup>
                    <m:r>
                      <a:rPr lang="en-US" altLang="zh-CN">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e>
                          <m:sup>
                            <m:r>
                              <a:rPr lang="en-US" altLang="zh-CN">
                                <a:latin typeface="Cambria Math" panose="02040503050406030204" pitchFamily="18" charset="0"/>
                              </a:rPr>
                              <m:t>2</m:t>
                            </m:r>
                          </m:sup>
                        </m:sSup>
                      </m:num>
                      <m:den>
                        <m:r>
                          <a:rPr lang="en-US" altLang="zh-CN">
                            <a:latin typeface="Cambria Math" panose="02040503050406030204" pitchFamily="18" charset="0"/>
                          </a:rPr>
                          <m:t>12</m:t>
                        </m:r>
                      </m:den>
                    </m:f>
                  </m:oMath>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E47F0B12-1DFB-5264-561E-196EB4014788}"/>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F5EC244-3803-B6A9-F8B6-6F2190142699}"/>
              </a:ext>
            </a:extLst>
          </p:cNvPr>
          <p:cNvSpPr>
            <a:spLocks noGrp="1"/>
          </p:cNvSpPr>
          <p:nvPr>
            <p:ph type="sldNum" sz="quarter" idx="11"/>
          </p:nvPr>
        </p:nvSpPr>
        <p:spPr/>
        <p:txBody>
          <a:bodyPr/>
          <a:lstStyle/>
          <a:p>
            <a:fld id="{E9FD2F2E-2D34-446F-9C3A-5329E7A0BF4B}" type="slidenum">
              <a:rPr lang="en-GB" smtClean="0"/>
              <a:pPr/>
              <a:t>15</a:t>
            </a:fld>
            <a:endParaRPr lang="en-GB" dirty="0"/>
          </a:p>
        </p:txBody>
      </p:sp>
    </p:spTree>
    <p:extLst>
      <p:ext uri="{BB962C8B-B14F-4D97-AF65-F5344CB8AC3E}">
        <p14:creationId xmlns:p14="http://schemas.microsoft.com/office/powerpoint/2010/main" val="145899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13429-3CEC-8A03-CC82-4C34FE7C9661}"/>
              </a:ext>
            </a:extLst>
          </p:cNvPr>
          <p:cNvSpPr>
            <a:spLocks noGrp="1"/>
          </p:cNvSpPr>
          <p:nvPr>
            <p:ph type="title"/>
          </p:nvPr>
        </p:nvSpPr>
        <p:spPr/>
        <p:txBody>
          <a:bodyPr>
            <a:normAutofit/>
          </a:bodyPr>
          <a:lstStyle/>
          <a:p>
            <a:r>
              <a:rPr lang="en-US" altLang="zh-CN" sz="4000" dirty="0"/>
              <a:t>4.</a:t>
            </a:r>
            <a:r>
              <a:rPr lang="zh-CN" altLang="en-US" sz="4000" dirty="0"/>
              <a:t> 常用连续分布</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85E80A-E91F-057C-4390-01FC84730485}"/>
                  </a:ext>
                </a:extLst>
              </p:cNvPr>
              <p:cNvSpPr>
                <a:spLocks noGrp="1"/>
              </p:cNvSpPr>
              <p:nvPr>
                <p:ph sz="quarter" idx="10"/>
              </p:nvPr>
            </p:nvSpPr>
            <p:spPr/>
            <p:txBody>
              <a:bodyPr/>
              <a:lstStyle/>
              <a:p>
                <a:r>
                  <a:rPr lang="en-US" dirty="0"/>
                  <a:t>定义概率密度函数</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zh-CN" altLang="en-US" i="1">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den>
                        </m:f>
                      </m:sup>
                    </m:sSup>
                  </m:oMath>
                </a14:m>
                <a:r>
                  <a:rPr lang="zh-CN" altLang="en-US" dirty="0"/>
                  <a:t>。称</a:t>
                </a:r>
                <a14:m>
                  <m:oMath xmlns:m="http://schemas.openxmlformats.org/officeDocument/2006/math">
                    <m:r>
                      <a:rPr lang="en-US" altLang="zh-CN" b="0" i="1" smtClean="0">
                        <a:latin typeface="Cambria Math" panose="02040503050406030204" pitchFamily="18" charset="0"/>
                      </a:rPr>
                      <m:t>𝑋</m:t>
                    </m:r>
                  </m:oMath>
                </a14:m>
                <a:r>
                  <a:rPr lang="en-US" dirty="0"/>
                  <a:t>服从</a:t>
                </a:r>
                <a:r>
                  <a:rPr lang="en-US" b="1" dirty="0"/>
                  <a:t>标准正态</a:t>
                </a:r>
                <a:r>
                  <a:rPr lang="zh-CN" altLang="en-US" b="1" dirty="0"/>
                  <a:t>（高斯）</a:t>
                </a:r>
                <a:r>
                  <a:rPr lang="en-US" b="1" dirty="0" err="1"/>
                  <a:t>分布</a:t>
                </a:r>
                <a:r>
                  <a:rPr lang="zh-CN" altLang="en-US" b="1" dirty="0"/>
                  <a:t>。</a:t>
                </a:r>
                <a:endParaRPr lang="en-US" altLang="zh-CN" b="1" dirty="0"/>
              </a:p>
              <a:p>
                <a:pPr lvl="1"/>
                <a:r>
                  <a:rPr lang="zh-CN" altLang="en-US" dirty="0"/>
                  <a:t>正则性：</a:t>
                </a:r>
                <a14:m>
                  <m:oMath xmlns:m="http://schemas.openxmlformats.org/officeDocument/2006/math">
                    <m:nary>
                      <m:naryPr>
                        <m:ctrlPr>
                          <a:rPr lang="en-US" altLang="zh-CN" i="1" dirty="0" smtClean="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b="0" i="1" dirty="0" smtClean="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r>
                          <a:rPr lang="en-US" altLang="zh-CN" i="1" dirty="0">
                            <a:latin typeface="Cambria Math" panose="02040503050406030204" pitchFamily="18" charset="0"/>
                          </a:rPr>
                          <m:t>𝑑𝑡</m:t>
                        </m:r>
                      </m:e>
                    </m:nary>
                    <m:r>
                      <a:rPr lang="en-US" altLang="zh-CN" b="0" i="1" dirty="0" smtClean="0">
                        <a:latin typeface="Cambria Math" panose="02040503050406030204" pitchFamily="18" charset="0"/>
                      </a:rPr>
                      <m:t>=1</m:t>
                    </m:r>
                  </m:oMath>
                </a14:m>
                <a:endParaRPr lang="en-US" dirty="0"/>
              </a:p>
              <a:p>
                <a:pPr lvl="1"/>
                <a:r>
                  <a:rPr lang="en-US" dirty="0" err="1"/>
                  <a:t>对称性</a:t>
                </a:r>
                <a:r>
                  <a:rPr lang="zh-CN" altLang="en-US" dirty="0"/>
                  <a:t>：</a:t>
                </a:r>
                <a:r>
                  <a:rPr lang="en-US" altLang="zh-CN" b="0" dirty="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dirty="0"/>
              </a:p>
              <a:p>
                <a:pPr lvl="1"/>
                <a:r>
                  <a:rPr lang="en-US" dirty="0" err="1"/>
                  <a:t>最大值</a:t>
                </a:r>
                <a:r>
                  <a:rPr lang="zh-CN" altLang="en-US" dirty="0"/>
                  <a:t>：</a:t>
                </a:r>
                <a:r>
                  <a:rPr lang="en-US" altLang="zh-CN" b="0" dirty="0"/>
                  <a:t>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=0</m:t>
                    </m:r>
                  </m:oMath>
                </a14:m>
                <a:endParaRPr lang="en-US" dirty="0"/>
              </a:p>
              <a:p>
                <a:pPr lvl="1"/>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lim</m:t>
                        </m:r>
                      </m:e>
                      <m: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ub>
                    </m:sSub>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en-US" dirty="0"/>
                  <a:t>	</a:t>
                </a:r>
              </a:p>
              <a:p>
                <a:endParaRPr lang="en-US" dirty="0"/>
              </a:p>
              <a:p>
                <a:r>
                  <a:rPr lang="en-US" dirty="0" err="1"/>
                  <a:t>数学期望</a:t>
                </a:r>
                <a:r>
                  <a:rPr lang="zh-CN" altLang="en-US" dirty="0"/>
                  <a:t>：</a:t>
                </a:r>
                <a:r>
                  <a:rPr lang="en-US" altLang="zh-CN" dirty="0"/>
                  <a:t> </a:t>
                </a:r>
                <a14:m>
                  <m:oMath xmlns:m="http://schemas.openxmlformats.org/officeDocument/2006/math">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a:latin typeface="Cambria Math" panose="02040503050406030204" pitchFamily="18" charset="0"/>
                          </a:rPr>
                          <m:t>𝑑𝑥</m:t>
                        </m:r>
                      </m:e>
                    </m:nary>
                    <m:r>
                      <a:rPr lang="en-US" altLang="zh-CN" b="0" i="1" dirty="0" smtClean="0">
                        <a:latin typeface="Cambria Math" panose="02040503050406030204" pitchFamily="18" charset="0"/>
                      </a:rPr>
                      <m:t>=0</m:t>
                    </m:r>
                  </m:oMath>
                </a14:m>
                <a:endParaRPr lang="en-US" dirty="0"/>
              </a:p>
              <a:p>
                <a:r>
                  <a:rPr lang="en-US" dirty="0" err="1"/>
                  <a:t>方差</a:t>
                </a:r>
                <a:r>
                  <a:rPr lang="zh-CN" altLang="en-US" dirty="0"/>
                  <a:t>：</a:t>
                </a:r>
                <a:r>
                  <a:rPr lang="en-US" altLang="zh-CN" dirty="0"/>
                  <a:t> </a:t>
                </a:r>
                <a14:m>
                  <m:oMath xmlns:m="http://schemas.openxmlformats.org/officeDocument/2006/math">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m:t>
                        </m:r>
                        <m:r>
                          <a:rPr lang="en-US" altLang="zh-CN" i="1" dirty="0">
                            <a:latin typeface="Cambria Math" panose="02040503050406030204" pitchFamily="18" charset="0"/>
                          </a:rPr>
                          <m:t>𝑑𝑥</m:t>
                        </m:r>
                      </m:e>
                    </m:nary>
                    <m:r>
                      <a:rPr lang="en-US" altLang="zh-CN" b="0" i="1" dirty="0" smtClean="0">
                        <a:latin typeface="Cambria Math" panose="02040503050406030204" pitchFamily="18" charset="0"/>
                      </a:rPr>
                      <m:t>=1</m:t>
                    </m:r>
                  </m:oMath>
                </a14:m>
                <a:endParaRPr lang="en-US" dirty="0"/>
              </a:p>
              <a:p>
                <a:pPr lvl="1"/>
                <a14:m>
                  <m:oMath xmlns:m="http://schemas.openxmlformats.org/officeDocument/2006/math">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b="0" i="1" smtClean="0">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den>
                            </m:f>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2</m:t>
                            </m:r>
                          </m:sup>
                        </m:sSup>
                        <m:r>
                          <a:rPr lang="en-US" altLang="zh-CN" i="1" dirty="0">
                            <a:latin typeface="Cambria Math" panose="02040503050406030204" pitchFamily="18" charset="0"/>
                          </a:rPr>
                          <m:t>⋅</m:t>
                        </m:r>
                        <m:r>
                          <a:rPr lang="en-US" altLang="zh-CN" i="1" dirty="0">
                            <a:latin typeface="Cambria Math" panose="02040503050406030204" pitchFamily="18" charset="0"/>
                          </a:rPr>
                          <m:t>𝑑𝑥</m:t>
                        </m:r>
                      </m:e>
                    </m:nary>
                    <m:r>
                      <a:rPr lang="en-US" altLang="zh-CN" b="0" i="1" dirty="0" smtClean="0">
                        <a:latin typeface="Cambria Math" panose="02040503050406030204" pitchFamily="18" charset="0"/>
                      </a:rPr>
                      <m:t>=</m:t>
                    </m:r>
                    <m:nary>
                      <m:naryPr>
                        <m:ctrlPr>
                          <a:rPr lang="en-US" altLang="zh-CN" i="1" dirty="0" smtClean="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den>
                        </m:f>
                        <m:r>
                          <a:rPr lang="en-US" altLang="zh-CN" i="1" dirty="0">
                            <a:latin typeface="Cambria Math" panose="02040503050406030204" pitchFamily="18" charset="0"/>
                          </a:rPr>
                          <m:t>⋅</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a:latin typeface="Cambria Math" panose="02040503050406030204" pitchFamily="18" charset="0"/>
                          </a:rPr>
                          <m:t>𝑑</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b="0" i="1" smtClean="0">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den>
                            </m:f>
                          </m:sup>
                        </m:sSup>
                      </m:e>
                    </m:nary>
                    <m:r>
                      <a:rPr lang="en-US" altLang="zh-CN" b="0" i="1" dirty="0" smtClean="0">
                        <a:latin typeface="Cambria Math" panose="02040503050406030204" pitchFamily="18" charset="0"/>
                      </a:rPr>
                      <m:t>=</m:t>
                    </m:r>
                  </m:oMath>
                </a14:m>
                <a:r>
                  <a:rPr lang="en-US" altLang="zh-CN" dirty="0"/>
                  <a:t> </a:t>
                </a:r>
                <a14:m>
                  <m:oMath xmlns:m="http://schemas.openxmlformats.org/officeDocument/2006/math">
                    <m:d>
                      <m:dPr>
                        <m:ctrlPr>
                          <a:rPr lang="en-US" altLang="zh-CN" i="1" dirty="0">
                            <a:latin typeface="Cambria Math" panose="02040503050406030204" pitchFamily="18" charset="0"/>
                          </a:rPr>
                        </m:ctrlPr>
                      </m:dPr>
                      <m:e>
                        <m:r>
                          <a:rPr lang="en-US" altLang="zh-CN" i="1" dirty="0">
                            <a:latin typeface="Cambria Math" panose="02040503050406030204" pitchFamily="18" charset="0"/>
                          </a:rPr>
                          <m:t>−</m:t>
                        </m:r>
                        <m:r>
                          <a:rPr lang="en-US" altLang="zh-CN" i="1" dirty="0">
                            <a:latin typeface="Cambria Math" panose="02040503050406030204" pitchFamily="18" charset="0"/>
                          </a:rPr>
                          <m:t>𝑥</m:t>
                        </m:r>
                      </m:e>
                    </m:d>
                    <m:r>
                      <a:rPr lang="en-US" altLang="zh-CN" i="1" dirty="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b="0" i="1" smtClean="0">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den>
                        </m:f>
                      </m:sup>
                    </m:sSup>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den>
                        </m:f>
                        <m:r>
                          <a:rPr lang="en-US" altLang="zh-CN" i="1" dirty="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b="0" i="1" smtClean="0">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 </m:t>
                                    </m:r>
                                    <m:r>
                                      <a:rPr lang="en-US" altLang="zh-CN" i="1">
                                        <a:latin typeface="Cambria Math" panose="02040503050406030204" pitchFamily="18" charset="0"/>
                                      </a:rPr>
                                      <m:t>𝑥</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den>
                            </m:f>
                          </m:sup>
                        </m:sSup>
                      </m:e>
                    </m:nary>
                    <m:r>
                      <a:rPr lang="en-US" altLang="zh-CN" b="0" i="1" smtClean="0">
                        <a:latin typeface="Cambria Math" panose="02040503050406030204" pitchFamily="18" charset="0"/>
                      </a:rPr>
                      <m:t>𝑑𝑥</m:t>
                    </m:r>
                    <m:r>
                      <a:rPr lang="en-US" altLang="zh-CN" b="0" i="1" smtClean="0">
                        <a:latin typeface="Cambria Math" panose="02040503050406030204" pitchFamily="18" charset="0"/>
                      </a:rPr>
                      <m:t>=1</m:t>
                    </m:r>
                  </m:oMath>
                </a14:m>
                <a:endParaRPr lang="en-US" dirty="0"/>
              </a:p>
            </p:txBody>
          </p:sp>
        </mc:Choice>
        <mc:Fallback xmlns="">
          <p:sp>
            <p:nvSpPr>
              <p:cNvPr id="3" name="Content Placeholder 2">
                <a:extLst>
                  <a:ext uri="{FF2B5EF4-FFF2-40B4-BE49-F238E27FC236}">
                    <a16:creationId xmlns:a16="http://schemas.microsoft.com/office/drawing/2014/main" id="{7085E80A-E91F-057C-4390-01FC84730485}"/>
                  </a:ext>
                </a:extLst>
              </p:cNvPr>
              <p:cNvSpPr>
                <a:spLocks noGrp="1" noRot="1" noChangeAspect="1" noMove="1" noResize="1" noEditPoints="1" noAdjustHandles="1" noChangeArrowheads="1" noChangeShapeType="1" noTextEdit="1"/>
              </p:cNvSpPr>
              <p:nvPr>
                <p:ph sz="quarter" idx="10"/>
              </p:nvPr>
            </p:nvSpPr>
            <p:spPr>
              <a:blipFill>
                <a:blip r:embed="rId2"/>
                <a:stretch>
                  <a:fillRect l="-444" b="-761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2A102F1-B965-EAB0-E322-F9933425F445}"/>
              </a:ext>
            </a:extLst>
          </p:cNvPr>
          <p:cNvSpPr>
            <a:spLocks noGrp="1"/>
          </p:cNvSpPr>
          <p:nvPr>
            <p:ph type="sldNum" sz="quarter" idx="11"/>
          </p:nvPr>
        </p:nvSpPr>
        <p:spPr/>
        <p:txBody>
          <a:bodyPr/>
          <a:lstStyle/>
          <a:p>
            <a:fld id="{E9FD2F2E-2D34-446F-9C3A-5329E7A0BF4B}" type="slidenum">
              <a:rPr lang="en-GB" smtClean="0"/>
              <a:pPr/>
              <a:t>16</a:t>
            </a:fld>
            <a:endParaRPr lang="en-GB" dirty="0"/>
          </a:p>
        </p:txBody>
      </p:sp>
    </p:spTree>
    <p:extLst>
      <p:ext uri="{BB962C8B-B14F-4D97-AF65-F5344CB8AC3E}">
        <p14:creationId xmlns:p14="http://schemas.microsoft.com/office/powerpoint/2010/main" val="16433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33D50-3607-6665-9D92-AF3E8A614091}"/>
              </a:ext>
            </a:extLst>
          </p:cNvPr>
          <p:cNvSpPr>
            <a:spLocks noGrp="1"/>
          </p:cNvSpPr>
          <p:nvPr>
            <p:ph type="title"/>
          </p:nvPr>
        </p:nvSpPr>
        <p:spPr/>
        <p:txBody>
          <a:bodyPr/>
          <a:lstStyle/>
          <a:p>
            <a:r>
              <a:rPr lang="en-US" altLang="zh-CN" sz="3600" dirty="0"/>
              <a:t>4.</a:t>
            </a:r>
            <a:r>
              <a:rPr lang="zh-CN" altLang="en-US" sz="36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5CCE5-CCF2-E1D2-BB9E-1D1C469C1BA5}"/>
                  </a:ext>
                </a:extLst>
              </p:cNvPr>
              <p:cNvSpPr>
                <a:spLocks noGrp="1"/>
              </p:cNvSpPr>
              <p:nvPr>
                <p:ph sz="quarter" idx="10"/>
              </p:nvPr>
            </p:nvSpPr>
            <p:spPr/>
            <p:txBody>
              <a:bodyPr/>
              <a:lstStyle/>
              <a:p>
                <a:r>
                  <a:rPr lang="en-US" dirty="0"/>
                  <a:t>分布函数</a:t>
                </a:r>
                <a14:m>
                  <m:oMath xmlns:m="http://schemas.openxmlformats.org/officeDocument/2006/math">
                    <m:r>
                      <a:rPr lang="en-US" altLang="zh-CN" i="1">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b="0" i="1" dirty="0" smtClean="0">
                            <a:latin typeface="Cambria Math" panose="02040503050406030204" pitchFamily="18" charset="0"/>
                          </a:rPr>
                          <m:t>𝑥</m:t>
                        </m:r>
                      </m:sup>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den>
                            </m:f>
                          </m:sup>
                        </m:sSup>
                        <m:r>
                          <a:rPr lang="en-US" altLang="zh-CN" b="0" i="1" smtClean="0">
                            <a:latin typeface="Cambria Math" panose="02040503050406030204" pitchFamily="18" charset="0"/>
                          </a:rPr>
                          <m:t>𝑑𝑡</m:t>
                        </m:r>
                      </m:e>
                    </m:nary>
                  </m:oMath>
                </a14:m>
                <a:endParaRPr lang="en-US" dirty="0"/>
              </a:p>
              <a:p>
                <a:pPr lvl="1"/>
                <a14:m>
                  <m:oMath xmlns:m="http://schemas.openxmlformats.org/officeDocument/2006/math">
                    <m:r>
                      <a:rPr lang="en-US" altLang="zh-CN"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=1</m:t>
                    </m:r>
                  </m:oMath>
                </a14:m>
                <a:endParaRPr lang="en-US" altLang="zh-CN" b="0" dirty="0"/>
              </a:p>
              <a:p>
                <a:pPr lvl="1"/>
                <a14:m>
                  <m:oMath xmlns:m="http://schemas.openxmlformats.org/officeDocument/2006/math">
                    <m:r>
                      <a:rPr lang="en-US" altLang="zh-CN"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=0.9545</m:t>
                    </m:r>
                  </m:oMath>
                </a14:m>
                <a:endParaRPr lang="en-US" altLang="zh-CN" b="0" dirty="0"/>
              </a:p>
              <a:p>
                <a:pPr lvl="1"/>
                <a14:m>
                  <m:oMath xmlns:m="http://schemas.openxmlformats.org/officeDocument/2006/math">
                    <m:r>
                      <a:rPr lang="en-US" altLang="zh-CN"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r>
                      <a:rPr lang="en-US" altLang="zh-CN" b="0" i="1" smtClean="0">
                        <a:latin typeface="Cambria Math" panose="02040503050406030204" pitchFamily="18" charset="0"/>
                      </a:rPr>
                      <m:t>=0.9973</m:t>
                    </m:r>
                  </m:oMath>
                </a14:m>
                <a:endParaRPr lang="en-US" altLang="zh-CN" b="0" dirty="0"/>
              </a:p>
              <a:p>
                <a:pPr lvl="1"/>
                <a:endParaRPr lang="en-US" dirty="0"/>
              </a:p>
              <a:p>
                <a:pPr marL="483849" lvl="1" indent="0">
                  <a:buNone/>
                </a:pPr>
                <a:endParaRPr lang="en-US" dirty="0"/>
              </a:p>
              <a:p>
                <a:endParaRPr lang="en-US" dirty="0"/>
              </a:p>
              <a:p>
                <a:r>
                  <a:rPr lang="en-US" dirty="0" err="1"/>
                  <a:t>和切比雪夫不等式的比较</a:t>
                </a:r>
                <a:r>
                  <a:rPr lang="zh-CN" altLang="en-US" dirty="0"/>
                  <a:t>？</a:t>
                </a:r>
                <a:endParaRPr lang="en-US" dirty="0"/>
              </a:p>
            </p:txBody>
          </p:sp>
        </mc:Choice>
        <mc:Fallback xmlns="">
          <p:sp>
            <p:nvSpPr>
              <p:cNvPr id="3" name="Content Placeholder 2">
                <a:extLst>
                  <a:ext uri="{FF2B5EF4-FFF2-40B4-BE49-F238E27FC236}">
                    <a16:creationId xmlns:a16="http://schemas.microsoft.com/office/drawing/2014/main" id="{28E5CCE5-CCF2-E1D2-BB9E-1D1C469C1BA5}"/>
                  </a:ext>
                </a:extLst>
              </p:cNvPr>
              <p:cNvSpPr>
                <a:spLocks noGrp="1" noRot="1" noChangeAspect="1" noMove="1" noResize="1" noEditPoints="1" noAdjustHandles="1" noChangeArrowheads="1" noChangeShapeType="1" noTextEdit="1"/>
              </p:cNvSpPr>
              <p:nvPr>
                <p:ph sz="quarter" idx="10"/>
              </p:nvPr>
            </p:nvSpPr>
            <p:spPr>
              <a:blipFill>
                <a:blip r:embed="rId2"/>
                <a:stretch>
                  <a:fillRect l="-444" t="-1023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2B558EE-DE2A-8EA3-3486-7ADDA60B74D7}"/>
              </a:ext>
            </a:extLst>
          </p:cNvPr>
          <p:cNvSpPr>
            <a:spLocks noGrp="1"/>
          </p:cNvSpPr>
          <p:nvPr>
            <p:ph type="sldNum" sz="quarter" idx="11"/>
          </p:nvPr>
        </p:nvSpPr>
        <p:spPr/>
        <p:txBody>
          <a:bodyPr/>
          <a:lstStyle/>
          <a:p>
            <a:fld id="{E9FD2F2E-2D34-446F-9C3A-5329E7A0BF4B}" type="slidenum">
              <a:rPr lang="en-GB" smtClean="0"/>
              <a:pPr/>
              <a:t>17</a:t>
            </a:fld>
            <a:endParaRPr lang="en-GB" dirty="0"/>
          </a:p>
        </p:txBody>
      </p:sp>
      <p:pic>
        <p:nvPicPr>
          <p:cNvPr id="6" name="Picture 5">
            <a:extLst>
              <a:ext uri="{FF2B5EF4-FFF2-40B4-BE49-F238E27FC236}">
                <a16:creationId xmlns:a16="http://schemas.microsoft.com/office/drawing/2014/main" id="{5B273A37-BE84-9D98-7C85-285CFE001C3A}"/>
              </a:ext>
            </a:extLst>
          </p:cNvPr>
          <p:cNvPicPr>
            <a:picLocks noChangeAspect="1"/>
          </p:cNvPicPr>
          <p:nvPr/>
        </p:nvPicPr>
        <p:blipFill>
          <a:blip r:embed="rId3"/>
          <a:stretch>
            <a:fillRect/>
          </a:stretch>
        </p:blipFill>
        <p:spPr>
          <a:xfrm>
            <a:off x="5784481" y="1764869"/>
            <a:ext cx="6278312" cy="3328262"/>
          </a:xfrm>
          <a:prstGeom prst="rect">
            <a:avLst/>
          </a:prstGeom>
        </p:spPr>
      </p:pic>
    </p:spTree>
    <p:extLst>
      <p:ext uri="{BB962C8B-B14F-4D97-AF65-F5344CB8AC3E}">
        <p14:creationId xmlns:p14="http://schemas.microsoft.com/office/powerpoint/2010/main" val="70755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B3B72-F0DF-55AA-F8E3-B2AFBA65ED95}"/>
              </a:ext>
            </a:extLst>
          </p:cNvPr>
          <p:cNvSpPr>
            <a:spLocks noGrp="1"/>
          </p:cNvSpPr>
          <p:nvPr>
            <p:ph type="title"/>
          </p:nvPr>
        </p:nvSpPr>
        <p:spPr/>
        <p:txBody>
          <a:bodyPr/>
          <a:lstStyle/>
          <a:p>
            <a:r>
              <a:rPr lang="en-US" altLang="zh-CN" sz="3600" dirty="0"/>
              <a:t>4.</a:t>
            </a:r>
            <a:r>
              <a:rPr lang="zh-CN" altLang="en-US" sz="36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39F4C9-251A-3CBE-ED90-0A0C1F51D52C}"/>
                  </a:ext>
                </a:extLst>
              </p:cNvPr>
              <p:cNvSpPr>
                <a:spLocks noGrp="1"/>
              </p:cNvSpPr>
              <p:nvPr>
                <p:ph sz="quarter" idx="10"/>
              </p:nvPr>
            </p:nvSpPr>
            <p:spPr/>
            <p:txBody>
              <a:bodyPr/>
              <a:lstStyle/>
              <a:p>
                <a:r>
                  <a:rPr lang="en-US" dirty="0"/>
                  <a:t>对于实数</a:t>
                </a:r>
                <a:r>
                  <a:rPr lang="en-US" altLang="zh-CN" dirty="0"/>
                  <a:t> </a:t>
                </a:r>
                <a14:m>
                  <m:oMath xmlns:m="http://schemas.openxmlformats.org/officeDocument/2006/math">
                    <m:r>
                      <a:rPr lang="en-US" altLang="zh-CN" i="1">
                        <a:latin typeface="Cambria Math" panose="02040503050406030204" pitchFamily="18" charset="0"/>
                      </a:rPr>
                      <m:t>𝜇</m:t>
                    </m:r>
                  </m:oMath>
                </a14:m>
                <a:r>
                  <a:rPr lang="en-US" dirty="0"/>
                  <a:t>和</a:t>
                </a:r>
                <a:r>
                  <a:rPr lang="en-US" altLang="zh-CN" dirty="0"/>
                  <a:t> </a:t>
                </a:r>
                <a14:m>
                  <m:oMath xmlns:m="http://schemas.openxmlformats.org/officeDocument/2006/math">
                    <m:r>
                      <a:rPr lang="en-US" altLang="zh-CN" i="1">
                        <a:latin typeface="Cambria Math" panose="02040503050406030204" pitchFamily="18" charset="0"/>
                      </a:rPr>
                      <m:t>𝜎</m:t>
                    </m:r>
                    <m:r>
                      <a:rPr lang="en-US" altLang="zh-CN" b="0" i="1" smtClean="0">
                        <a:latin typeface="Cambria Math" panose="02040503050406030204" pitchFamily="18" charset="0"/>
                      </a:rPr>
                      <m:t>&gt;0</m:t>
                    </m:r>
                  </m:oMath>
                </a14:m>
                <a:r>
                  <a:rPr lang="zh-CN" altLang="en-US" dirty="0"/>
                  <a:t>，</a:t>
                </a:r>
                <a:r>
                  <a:rPr lang="en-US" dirty="0"/>
                  <a:t>定义概率密度函数</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r>
                          <a:rPr lang="en-US" altLang="zh-CN" i="1">
                            <a:latin typeface="Cambria Math" panose="02040503050406030204" pitchFamily="18" charset="0"/>
                          </a:rPr>
                          <m:t>𝜎</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zh-CN" altLang="en-US" i="1">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r>
                                  <a:rPr lang="en-US" altLang="zh-CN" i="1">
                                    <a:latin typeface="Cambria Math" panose="02040503050406030204" pitchFamily="18" charset="0"/>
                                  </a:rPr>
                                  <m:t>)</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den>
                        </m:f>
                      </m:sup>
                    </m:sSup>
                  </m:oMath>
                </a14:m>
                <a:r>
                  <a:rPr lang="zh-CN" altLang="en-US" dirty="0"/>
                  <a:t>。称随机变量</a:t>
                </a:r>
                <a14:m>
                  <m:oMath xmlns:m="http://schemas.openxmlformats.org/officeDocument/2006/math">
                    <m:r>
                      <a:rPr lang="en-US" altLang="zh-CN" b="0" i="1" smtClean="0">
                        <a:latin typeface="Cambria Math" panose="02040503050406030204" pitchFamily="18" charset="0"/>
                      </a:rPr>
                      <m:t>𝑋</m:t>
                    </m:r>
                  </m:oMath>
                </a14:m>
                <a:r>
                  <a:rPr lang="en-US" dirty="0"/>
                  <a:t>服从</a:t>
                </a:r>
                <a:r>
                  <a:rPr lang="en-US" b="1" dirty="0"/>
                  <a:t>正态</a:t>
                </a:r>
                <a:r>
                  <a:rPr lang="zh-CN" altLang="en-US" b="1" dirty="0"/>
                  <a:t>（高斯）</a:t>
                </a:r>
                <a:r>
                  <a:rPr lang="en-US" b="1" dirty="0" err="1"/>
                  <a:t>分布</a:t>
                </a:r>
                <a:r>
                  <a:rPr lang="zh-CN" altLang="en-US" dirty="0"/>
                  <a:t>，记为</a:t>
                </a:r>
                <a14:m>
                  <m:oMath xmlns:m="http://schemas.openxmlformats.org/officeDocument/2006/math">
                    <m:r>
                      <a:rPr lang="en-US" altLang="zh-CN" i="1">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oMath>
                </a14:m>
                <a:r>
                  <a:rPr lang="zh-CN" altLang="en-US" b="1" dirty="0"/>
                  <a:t>。</a:t>
                </a:r>
                <a:endParaRPr lang="en-US" altLang="zh-CN" b="1" dirty="0"/>
              </a:p>
              <a:p>
                <a:pPr lvl="1"/>
                <a:r>
                  <a:rPr lang="zh-CN" altLang="en-US" dirty="0"/>
                  <a:t>正则性：</a:t>
                </a:r>
                <a14:m>
                  <m:oMath xmlns:m="http://schemas.openxmlformats.org/officeDocument/2006/math">
                    <m:nary>
                      <m:naryPr>
                        <m:ctrlPr>
                          <a:rPr lang="en-US" altLang="zh-CN" i="1" dirty="0" smtClean="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b="0" i="1" dirty="0" smtClean="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r>
                          <a:rPr lang="en-US" altLang="zh-CN" i="1" dirty="0">
                            <a:latin typeface="Cambria Math" panose="02040503050406030204" pitchFamily="18" charset="0"/>
                          </a:rPr>
                          <m:t>𝑑𝑡</m:t>
                        </m:r>
                      </m:e>
                    </m:nary>
                    <m:r>
                      <a:rPr lang="en-US" altLang="zh-CN" b="0" i="1" dirty="0" smtClean="0">
                        <a:latin typeface="Cambria Math" panose="02040503050406030204" pitchFamily="18" charset="0"/>
                      </a:rPr>
                      <m:t>=1</m:t>
                    </m:r>
                  </m:oMath>
                </a14:m>
                <a:endParaRPr lang="en-US" dirty="0"/>
              </a:p>
              <a:p>
                <a:pPr lvl="1"/>
                <a:r>
                  <a:rPr lang="en-US" dirty="0" err="1"/>
                  <a:t>对称性</a:t>
                </a:r>
                <a:r>
                  <a:rPr lang="zh-CN" altLang="en-US" dirty="0"/>
                  <a:t>：</a:t>
                </a:r>
                <a:r>
                  <a:rPr lang="en-US" altLang="zh-CN" b="0" dirty="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b="0" dirty="0"/>
                  <a:t>关于</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oMath>
                </a14:m>
                <a:r>
                  <a:rPr lang="zh-CN" altLang="en-US" b="0" dirty="0"/>
                  <a:t>对称</a:t>
                </a:r>
                <a:endParaRPr lang="en-US" altLang="zh-CN" b="0" dirty="0"/>
              </a:p>
              <a:p>
                <a:pPr lvl="1"/>
                <a:r>
                  <a:rPr lang="en-US" dirty="0" err="1"/>
                  <a:t>最大值</a:t>
                </a:r>
                <a:r>
                  <a:rPr lang="zh-CN" altLang="en-US" dirty="0"/>
                  <a:t>：</a:t>
                </a:r>
                <a:r>
                  <a:rPr lang="en-US" altLang="zh-CN" b="0" dirty="0"/>
                  <a:t>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oMath>
                </a14:m>
                <a:endParaRPr lang="en-US" dirty="0"/>
              </a:p>
              <a:p>
                <a:pPr lvl="1"/>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lim</m:t>
                        </m:r>
                      </m:e>
                      <m: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ub>
                    </m:sSub>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en-US" dirty="0"/>
                  <a:t>	</a:t>
                </a:r>
              </a:p>
              <a:p>
                <a:pPr lvl="1"/>
                <a:endParaRPr lang="en-US" dirty="0"/>
              </a:p>
              <a:p>
                <a:r>
                  <a:rPr lang="en-US" dirty="0" err="1"/>
                  <a:t>验证</a:t>
                </a:r>
                <a:r>
                  <a:rPr lang="zh-CN" altLang="en-US" dirty="0"/>
                  <a:t>正则性</a:t>
                </a:r>
                <a:endParaRPr lang="en-US" dirty="0"/>
              </a:p>
              <a:p>
                <a:r>
                  <a:rPr lang="zh-CN" altLang="en-US" dirty="0"/>
                  <a:t>令</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num>
                      <m:den>
                        <m:r>
                          <a:rPr lang="en-US" altLang="zh-CN" i="1">
                            <a:latin typeface="Cambria Math" panose="02040503050406030204" pitchFamily="18" charset="0"/>
                          </a:rPr>
                          <m:t>𝜎</m:t>
                        </m:r>
                      </m:den>
                    </m:f>
                    <m:r>
                      <a:rPr lang="zh-CN" altLang="en-US"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r>
                          <a:rPr lang="en-US" altLang="zh-CN" i="1">
                            <a:latin typeface="Cambria Math" panose="02040503050406030204" pitchFamily="18" charset="0"/>
                          </a:rPr>
                          <m:t>𝜎</m:t>
                        </m:r>
                      </m:den>
                    </m:f>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zh-CN" altLang="en-US" i="1">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r>
                                      <a:rPr lang="en-US" altLang="zh-CN" i="1">
                                        <a:latin typeface="Cambria Math" panose="02040503050406030204" pitchFamily="18" charset="0"/>
                                      </a:rPr>
                                      <m:t>)</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den>
                            </m:f>
                          </m:sup>
                        </m:sSup>
                        <m:r>
                          <a:rPr lang="en-US" altLang="zh-CN" i="1" dirty="0">
                            <a:latin typeface="Cambria Math" panose="02040503050406030204" pitchFamily="18" charset="0"/>
                          </a:rPr>
                          <m:t>𝑑𝑥</m:t>
                        </m:r>
                      </m:e>
                    </m:nary>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den>
                    </m:f>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zh-CN" altLang="en-US" i="1">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den>
                            </m:f>
                          </m:sup>
                        </m:sSup>
                        <m:r>
                          <a:rPr lang="en-US" altLang="zh-CN" i="1">
                            <a:latin typeface="Cambria Math" panose="02040503050406030204" pitchFamily="18" charset="0"/>
                          </a:rPr>
                          <m:t>⋅</m:t>
                        </m:r>
                        <m:r>
                          <a:rPr lang="en-US" altLang="zh-CN" i="1" dirty="0">
                            <a:latin typeface="Cambria Math" panose="02040503050406030204" pitchFamily="18" charset="0"/>
                          </a:rPr>
                          <m:t>𝑑𝑦</m:t>
                        </m:r>
                      </m:e>
                    </m:nary>
                    <m:r>
                      <a:rPr lang="en-US" altLang="zh-CN" i="1" dirty="0">
                        <a:latin typeface="Cambria Math" panose="02040503050406030204" pitchFamily="18" charset="0"/>
                      </a:rPr>
                      <m:t>=1</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B239F4C9-251A-3CBE-ED90-0A0C1F51D52C}"/>
                  </a:ext>
                </a:extLst>
              </p:cNvPr>
              <p:cNvSpPr>
                <a:spLocks noGrp="1" noRot="1" noChangeAspect="1" noMove="1" noResize="1" noEditPoints="1" noAdjustHandles="1" noChangeArrowheads="1" noChangeShapeType="1" noTextEdit="1"/>
              </p:cNvSpPr>
              <p:nvPr>
                <p:ph sz="quarter" idx="10"/>
              </p:nvPr>
            </p:nvSpPr>
            <p:spPr>
              <a:blipFill>
                <a:blip r:embed="rId2"/>
                <a:stretch>
                  <a:fillRect l="-444" b="-59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2FF8418-2D1E-E83C-A9C0-6042E36183EE}"/>
              </a:ext>
            </a:extLst>
          </p:cNvPr>
          <p:cNvSpPr>
            <a:spLocks noGrp="1"/>
          </p:cNvSpPr>
          <p:nvPr>
            <p:ph type="sldNum" sz="quarter" idx="11"/>
          </p:nvPr>
        </p:nvSpPr>
        <p:spPr/>
        <p:txBody>
          <a:bodyPr/>
          <a:lstStyle/>
          <a:p>
            <a:fld id="{E9FD2F2E-2D34-446F-9C3A-5329E7A0BF4B}" type="slidenum">
              <a:rPr lang="en-GB" smtClean="0"/>
              <a:pPr/>
              <a:t>18</a:t>
            </a:fld>
            <a:endParaRPr lang="en-GB" dirty="0"/>
          </a:p>
        </p:txBody>
      </p:sp>
      <p:pic>
        <p:nvPicPr>
          <p:cNvPr id="5" name="Picture 4">
            <a:extLst>
              <a:ext uri="{FF2B5EF4-FFF2-40B4-BE49-F238E27FC236}">
                <a16:creationId xmlns:a16="http://schemas.microsoft.com/office/drawing/2014/main" id="{294EFDD2-D7A5-979C-EFA0-CD5E4028631E}"/>
              </a:ext>
            </a:extLst>
          </p:cNvPr>
          <p:cNvPicPr>
            <a:picLocks noChangeAspect="1"/>
          </p:cNvPicPr>
          <p:nvPr/>
        </p:nvPicPr>
        <p:blipFill>
          <a:blip r:embed="rId3"/>
          <a:stretch>
            <a:fillRect/>
          </a:stretch>
        </p:blipFill>
        <p:spPr>
          <a:xfrm>
            <a:off x="5226628" y="2712934"/>
            <a:ext cx="6271970" cy="1799689"/>
          </a:xfrm>
          <a:prstGeom prst="rect">
            <a:avLst/>
          </a:prstGeom>
        </p:spPr>
      </p:pic>
    </p:spTree>
    <p:extLst>
      <p:ext uri="{BB962C8B-B14F-4D97-AF65-F5344CB8AC3E}">
        <p14:creationId xmlns:p14="http://schemas.microsoft.com/office/powerpoint/2010/main" val="276036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7C6D0-4B95-23F7-A6C0-F02A24A4D01C}"/>
              </a:ext>
            </a:extLst>
          </p:cNvPr>
          <p:cNvSpPr>
            <a:spLocks noGrp="1"/>
          </p:cNvSpPr>
          <p:nvPr>
            <p:ph type="title"/>
          </p:nvPr>
        </p:nvSpPr>
        <p:spPr/>
        <p:txBody>
          <a:bodyPr/>
          <a:lstStyle/>
          <a:p>
            <a:r>
              <a:rPr lang="en-US" altLang="zh-CN" sz="4000" dirty="0"/>
              <a:t>4.</a:t>
            </a:r>
            <a:r>
              <a:rPr lang="zh-CN" altLang="en-US" sz="40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18A256-1E70-EE3A-BDE6-1ED5D662A210}"/>
                  </a:ext>
                </a:extLst>
              </p:cNvPr>
              <p:cNvSpPr>
                <a:spLocks noGrp="1"/>
              </p:cNvSpPr>
              <p:nvPr>
                <p:ph sz="quarter" idx="10"/>
              </p:nvPr>
            </p:nvSpPr>
            <p:spPr/>
            <p:txBody>
              <a:bodyPr/>
              <a:lstStyle/>
              <a:p>
                <a:r>
                  <a:rPr lang="en-US" dirty="0"/>
                  <a:t>一般正态分布与标准正态分布的联系</a:t>
                </a:r>
              </a:p>
              <a:p>
                <a:endParaRPr lang="en-US" dirty="0"/>
              </a:p>
              <a:p>
                <a:r>
                  <a:rPr lang="en-US" dirty="0" err="1"/>
                  <a:t>若随机变量</a:t>
                </a:r>
                <a:r>
                  <a:rPr lang="en-US" altLang="zh-CN" dirty="0"/>
                  <a:t> </a:t>
                </a:r>
                <a14:m>
                  <m:oMath xmlns:m="http://schemas.openxmlformats.org/officeDocument/2006/math">
                    <m:r>
                      <a:rPr lang="en-US" altLang="zh-CN" i="1">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oMath>
                </a14:m>
                <a:r>
                  <a:rPr lang="zh-CN" altLang="en-US" dirty="0"/>
                  <a:t>，则</a:t>
                </a:r>
                <a14:m>
                  <m:oMath xmlns:m="http://schemas.openxmlformats.org/officeDocument/2006/math">
                    <m:r>
                      <a:rPr lang="en-US" altLang="zh-CN" i="1">
                        <a:latin typeface="Cambria Math" panose="02040503050406030204" pitchFamily="18" charset="0"/>
                      </a:rPr>
                      <m:t>𝑈</m:t>
                    </m:r>
                    <m:r>
                      <a:rPr lang="en-US" altLang="zh-CN" b="0" i="0" smtClean="0">
                        <a:latin typeface="Cambria Math" panose="02040503050406030204" pitchFamily="18" charset="0"/>
                      </a:rPr>
                      <m:t>=(</m:t>
                    </m:r>
                    <m:r>
                      <a:rPr lang="en-US" altLang="zh-CN" i="1">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𝜎</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(0,1)</m:t>
                    </m:r>
                  </m:oMath>
                </a14:m>
                <a:endParaRPr lang="en-US" dirty="0"/>
              </a:p>
              <a:p>
                <a:endParaRPr lang="en-US" dirty="0"/>
              </a:p>
              <a:p>
                <a:r>
                  <a:rPr lang="en-US" dirty="0" err="1"/>
                  <a:t>证明</a:t>
                </a:r>
                <a:r>
                  <a:rPr lang="zh-CN" altLang="en-US" dirty="0"/>
                  <a:t>：</a:t>
                </a:r>
                <a:endParaRPr lang="en-US" dirty="0"/>
              </a:p>
              <a:p>
                <a:r>
                  <a:rPr lang="en-US" dirty="0" err="1"/>
                  <a:t>设</a:t>
                </a:r>
                <a14:m>
                  <m:oMath xmlns:m="http://schemas.openxmlformats.org/officeDocument/2006/math">
                    <m:r>
                      <a:rPr lang="en-US" altLang="zh-CN" i="1">
                        <a:latin typeface="Cambria Math" panose="02040503050406030204" pitchFamily="18" charset="0"/>
                      </a:rPr>
                      <m:t>𝑋</m:t>
                    </m:r>
                  </m:oMath>
                </a14:m>
                <a:r>
                  <a:rPr lang="en-US" dirty="0"/>
                  <a:t>和</a:t>
                </a:r>
                <a14:m>
                  <m:oMath xmlns:m="http://schemas.openxmlformats.org/officeDocument/2006/math">
                    <m:r>
                      <a:rPr lang="en-US" altLang="zh-CN" i="1">
                        <a:latin typeface="Cambria Math" panose="02040503050406030204" pitchFamily="18" charset="0"/>
                      </a:rPr>
                      <m:t>𝑈</m:t>
                    </m:r>
                  </m:oMath>
                </a14:m>
                <a:r>
                  <a:rPr lang="en-US" dirty="0"/>
                  <a:t>和分布函数分别为</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𝐹</m:t>
                        </m:r>
                      </m:e>
                      <m:sub>
                        <m:r>
                          <a:rPr lang="en-US" b="0" i="1" dirty="0" smtClean="0">
                            <a:latin typeface="Cambria Math" panose="02040503050406030204" pitchFamily="18" charset="0"/>
                          </a:rPr>
                          <m:t>𝑋</m:t>
                        </m:r>
                      </m:sub>
                    </m:sSub>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US" dirty="0"/>
                  <a:t>和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b="0" i="1" dirty="0" smtClean="0">
                            <a:latin typeface="Cambria Math" panose="02040503050406030204" pitchFamily="18" charset="0"/>
                          </a:rPr>
                          <m:t>𝑈</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𝑢</m:t>
                        </m:r>
                      </m:e>
                    </m:d>
                  </m:oMath>
                </a14:m>
                <a:r>
                  <a:rPr lang="zh-CN" altLang="en-US" dirty="0"/>
                  <a:t>，概率密度函数</a:t>
                </a:r>
                <a:r>
                  <a:rPr lang="en-US" dirty="0"/>
                  <a:t>分别为</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𝑓</m:t>
                        </m:r>
                      </m:e>
                      <m:sub>
                        <m:r>
                          <a:rPr lang="en-US" i="1" dirty="0">
                            <a:latin typeface="Cambria Math" panose="02040503050406030204" pitchFamily="18" charset="0"/>
                          </a:rPr>
                          <m:t>𝑋</m:t>
                        </m:r>
                      </m:sub>
                    </m:sSub>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oMath>
                </a14:m>
                <a:r>
                  <a:rPr lang="en-US" dirty="0"/>
                  <a:t>和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𝑓</m:t>
                        </m:r>
                      </m:e>
                      <m:sub>
                        <m:r>
                          <a:rPr lang="en-US" i="1" dirty="0">
                            <a:latin typeface="Cambria Math" panose="02040503050406030204" pitchFamily="18" charset="0"/>
                          </a:rPr>
                          <m:t>𝑈</m:t>
                        </m:r>
                      </m:sub>
                    </m:sSub>
                    <m:d>
                      <m:dPr>
                        <m:ctrlPr>
                          <a:rPr lang="en-US" i="1" dirty="0">
                            <a:latin typeface="Cambria Math" panose="02040503050406030204" pitchFamily="18" charset="0"/>
                          </a:rPr>
                        </m:ctrlPr>
                      </m:dPr>
                      <m:e>
                        <m:r>
                          <a:rPr lang="en-US" i="1" dirty="0">
                            <a:latin typeface="Cambria Math" panose="02040503050406030204" pitchFamily="18" charset="0"/>
                          </a:rPr>
                          <m:t>𝑢</m:t>
                        </m:r>
                      </m:e>
                    </m:d>
                  </m:oMath>
                </a14:m>
                <a:endParaRPr lang="en-US" dirty="0"/>
              </a:p>
              <a:p>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𝐹</m:t>
                        </m:r>
                      </m:e>
                      <m:sub>
                        <m:r>
                          <a:rPr lang="en-US" b="0" i="1" dirty="0" smtClean="0">
                            <a:latin typeface="Cambria Math" panose="02040503050406030204" pitchFamily="18" charset="0"/>
                          </a:rPr>
                          <m:t>𝑈</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𝑢</m:t>
                        </m:r>
                      </m:e>
                    </m:d>
                    <m:r>
                      <a:rPr lang="en-US" b="0"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𝑈</m:t>
                        </m:r>
                        <m:r>
                          <a:rPr lang="en-US" b="0" i="1" dirty="0" smtClean="0">
                            <a:latin typeface="Cambria Math" panose="02040503050406030204" pitchFamily="18" charset="0"/>
                          </a:rPr>
                          <m:t>≤</m:t>
                        </m:r>
                        <m:r>
                          <a:rPr lang="en-US" b="0" i="1" dirty="0" smtClean="0">
                            <a:latin typeface="Cambria Math" panose="02040503050406030204" pitchFamily="18" charset="0"/>
                          </a:rPr>
                          <m:t>𝑢</m:t>
                        </m:r>
                      </m:e>
                    </m:d>
                    <m:r>
                      <a:rPr lang="en-US" b="0"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𝜎</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𝜇</m:t>
                        </m:r>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𝐹</m:t>
                        </m:r>
                      </m:e>
                      <m:sub>
                        <m:r>
                          <a:rPr lang="en-US" b="0" i="1" dirty="0" smtClean="0">
                            <a:latin typeface="Cambria Math" panose="02040503050406030204" pitchFamily="18" charset="0"/>
                          </a:rPr>
                          <m:t>𝑋</m:t>
                        </m:r>
                      </m:sub>
                    </m:sSub>
                    <m:d>
                      <m:dPr>
                        <m:ctrlPr>
                          <a:rPr lang="en-US" b="0" i="1" dirty="0" smtClean="0">
                            <a:latin typeface="Cambria Math" panose="02040503050406030204" pitchFamily="18" charset="0"/>
                          </a:rPr>
                        </m:ctrlPr>
                      </m:dPr>
                      <m:e>
                        <m:r>
                          <a:rPr lang="en-US" i="1" dirty="0">
                            <a:latin typeface="Cambria Math" panose="02040503050406030204" pitchFamily="18" charset="0"/>
                          </a:rPr>
                          <m:t>𝜎</m:t>
                        </m:r>
                        <m:r>
                          <a:rPr lang="en-US" i="1" dirty="0">
                            <a:latin typeface="Cambria Math" panose="02040503050406030204" pitchFamily="18" charset="0"/>
                          </a:rPr>
                          <m:t>𝑢</m:t>
                        </m:r>
                        <m:r>
                          <a:rPr lang="en-US" i="1" dirty="0">
                            <a:latin typeface="Cambria Math" panose="02040503050406030204" pitchFamily="18" charset="0"/>
                          </a:rPr>
                          <m:t>+</m:t>
                        </m:r>
                        <m:r>
                          <a:rPr lang="en-US" i="1" dirty="0">
                            <a:latin typeface="Cambria Math" panose="02040503050406030204" pitchFamily="18" charset="0"/>
                          </a:rPr>
                          <m:t>𝜇</m:t>
                        </m:r>
                      </m:e>
                    </m:d>
                  </m:oMath>
                </a14:m>
                <a:endParaRPr lang="en-US" dirty="0"/>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𝑈</m:t>
                        </m:r>
                      </m:sub>
                    </m:sSub>
                    <m:d>
                      <m:dPr>
                        <m:ctrlPr>
                          <a:rPr lang="en-US" i="1" dirty="0">
                            <a:latin typeface="Cambria Math" panose="02040503050406030204" pitchFamily="18" charset="0"/>
                          </a:rPr>
                        </m:ctrlPr>
                      </m:dPr>
                      <m:e>
                        <m:r>
                          <a:rPr lang="en-US" i="1" dirty="0">
                            <a:latin typeface="Cambria Math" panose="02040503050406030204" pitchFamily="18" charset="0"/>
                          </a:rPr>
                          <m:t>𝑢</m:t>
                        </m:r>
                      </m:e>
                    </m:d>
                    <m:r>
                      <a:rPr lang="en-US" i="1" dirty="0">
                        <a:latin typeface="Cambria Math" panose="02040503050406030204" pitchFamily="18" charset="0"/>
                      </a:rPr>
                      <m:t>=</m:t>
                    </m:r>
                  </m:oMath>
                </a14:m>
                <a:r>
                  <a:rPr lang="en-US" dirty="0"/>
                  <a:t> </a:t>
                </a:r>
                <a14:m>
                  <m:oMath xmlns:m="http://schemas.openxmlformats.org/officeDocument/2006/math">
                    <m:f>
                      <m:fPr>
                        <m:ctrlPr>
                          <a:rPr lang="en-US" i="1" dirty="0">
                            <a:latin typeface="Cambria Math" panose="02040503050406030204" pitchFamily="18" charset="0"/>
                          </a:rPr>
                        </m:ctrlPr>
                      </m:fPr>
                      <m:num>
                        <m:r>
                          <m:rPr>
                            <m:sty m:val="p"/>
                          </m:rPr>
                          <a:rPr lang="en-US" dirty="0">
                            <a:latin typeface="Cambria Math" panose="02040503050406030204" pitchFamily="18" charset="0"/>
                          </a:rPr>
                          <m:t>d</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𝑈</m:t>
                            </m:r>
                          </m:sub>
                        </m:sSub>
                        <m:d>
                          <m:dPr>
                            <m:ctrlPr>
                              <a:rPr lang="en-US" i="1" dirty="0">
                                <a:latin typeface="Cambria Math" panose="02040503050406030204" pitchFamily="18" charset="0"/>
                              </a:rPr>
                            </m:ctrlPr>
                          </m:dPr>
                          <m:e>
                            <m:r>
                              <a:rPr lang="en-US" i="1" dirty="0">
                                <a:latin typeface="Cambria Math" panose="02040503050406030204" pitchFamily="18" charset="0"/>
                              </a:rPr>
                              <m:t>𝑢</m:t>
                            </m:r>
                          </m:e>
                        </m:d>
                      </m:num>
                      <m:den>
                        <m:r>
                          <m:rPr>
                            <m:sty m:val="p"/>
                          </m:rPr>
                          <a:rPr lang="en-US" dirty="0">
                            <a:latin typeface="Cambria Math" panose="02040503050406030204" pitchFamily="18" charset="0"/>
                          </a:rPr>
                          <m:t>d</m:t>
                        </m:r>
                        <m:r>
                          <a:rPr lang="en-US" i="1" dirty="0">
                            <a:latin typeface="Cambria Math" panose="02040503050406030204" pitchFamily="18" charset="0"/>
                          </a:rPr>
                          <m:t>𝑢</m:t>
                        </m:r>
                      </m:den>
                    </m:f>
                    <m:r>
                      <a:rPr lang="en-US" i="1" dirty="0">
                        <a:latin typeface="Cambria Math" panose="02040503050406030204" pitchFamily="18" charset="0"/>
                      </a:rPr>
                      <m:t>=</m:t>
                    </m:r>
                  </m:oMath>
                </a14:m>
                <a:r>
                  <a:rPr lang="en-US" dirty="0"/>
                  <a:t> </a:t>
                </a:r>
                <a14:m>
                  <m:oMath xmlns:m="http://schemas.openxmlformats.org/officeDocument/2006/math">
                    <m:f>
                      <m:fPr>
                        <m:ctrlPr>
                          <a:rPr lang="en-US" i="1" dirty="0">
                            <a:latin typeface="Cambria Math" panose="02040503050406030204" pitchFamily="18" charset="0"/>
                          </a:rPr>
                        </m:ctrlPr>
                      </m:fPr>
                      <m:num>
                        <m:r>
                          <m:rPr>
                            <m:sty m:val="p"/>
                          </m:rPr>
                          <a:rPr lang="en-US" dirty="0">
                            <a:latin typeface="Cambria Math" panose="02040503050406030204" pitchFamily="18" charset="0"/>
                          </a:rPr>
                          <m:t>d</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𝑋</m:t>
                            </m:r>
                          </m:sub>
                        </m:sSub>
                        <m:d>
                          <m:dPr>
                            <m:ctrlPr>
                              <a:rPr lang="en-US" i="1" dirty="0">
                                <a:latin typeface="Cambria Math" panose="02040503050406030204" pitchFamily="18" charset="0"/>
                              </a:rPr>
                            </m:ctrlPr>
                          </m:dPr>
                          <m:e>
                            <m:r>
                              <a:rPr lang="en-US" i="1" dirty="0">
                                <a:latin typeface="Cambria Math" panose="02040503050406030204" pitchFamily="18" charset="0"/>
                              </a:rPr>
                              <m:t>𝜎</m:t>
                            </m:r>
                            <m:r>
                              <a:rPr lang="en-US" i="1" dirty="0">
                                <a:latin typeface="Cambria Math" panose="02040503050406030204" pitchFamily="18" charset="0"/>
                              </a:rPr>
                              <m:t>𝑢</m:t>
                            </m:r>
                            <m:r>
                              <a:rPr lang="en-US" i="1" dirty="0">
                                <a:latin typeface="Cambria Math" panose="02040503050406030204" pitchFamily="18" charset="0"/>
                              </a:rPr>
                              <m:t>+</m:t>
                            </m:r>
                            <m:r>
                              <a:rPr lang="en-US" i="1" dirty="0">
                                <a:latin typeface="Cambria Math" panose="02040503050406030204" pitchFamily="18" charset="0"/>
                              </a:rPr>
                              <m:t>𝜇</m:t>
                            </m:r>
                          </m:e>
                        </m:d>
                      </m:num>
                      <m:den>
                        <m:r>
                          <m:rPr>
                            <m:sty m:val="p"/>
                          </m:rPr>
                          <a:rPr lang="en-US" dirty="0">
                            <a:latin typeface="Cambria Math" panose="02040503050406030204" pitchFamily="18" charset="0"/>
                          </a:rPr>
                          <m:t>d</m:t>
                        </m:r>
                        <m:r>
                          <a:rPr lang="en-US" i="1" dirty="0">
                            <a:latin typeface="Cambria Math" panose="02040503050406030204" pitchFamily="18" charset="0"/>
                          </a:rPr>
                          <m:t>𝑢</m:t>
                        </m:r>
                      </m:den>
                    </m:f>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𝑋</m:t>
                        </m:r>
                      </m:sub>
                    </m:sSub>
                    <m:d>
                      <m:dPr>
                        <m:ctrlPr>
                          <a:rPr lang="en-US" i="1" dirty="0">
                            <a:latin typeface="Cambria Math" panose="02040503050406030204" pitchFamily="18" charset="0"/>
                          </a:rPr>
                        </m:ctrlPr>
                      </m:dPr>
                      <m:e>
                        <m:r>
                          <a:rPr lang="en-US" i="1" dirty="0">
                            <a:latin typeface="Cambria Math" panose="02040503050406030204" pitchFamily="18" charset="0"/>
                          </a:rPr>
                          <m:t>𝜎</m:t>
                        </m:r>
                        <m:r>
                          <a:rPr lang="en-US" i="1" dirty="0">
                            <a:latin typeface="Cambria Math" panose="02040503050406030204" pitchFamily="18" charset="0"/>
                          </a:rPr>
                          <m:t>𝑢</m:t>
                        </m:r>
                        <m:r>
                          <a:rPr lang="en-US" i="1" dirty="0">
                            <a:latin typeface="Cambria Math" panose="02040503050406030204" pitchFamily="18" charset="0"/>
                          </a:rPr>
                          <m:t>+</m:t>
                        </m:r>
                        <m:r>
                          <a:rPr lang="en-US" i="1" dirty="0">
                            <a:latin typeface="Cambria Math" panose="02040503050406030204" pitchFamily="18" charset="0"/>
                          </a:rPr>
                          <m:t>𝜇</m:t>
                        </m:r>
                      </m:e>
                    </m:d>
                    <m:r>
                      <a:rPr lang="en-US" i="1" dirty="0">
                        <a:latin typeface="Cambria Math" panose="02040503050406030204" pitchFamily="18" charset="0"/>
                      </a:rPr>
                      <m:t>⋅</m:t>
                    </m:r>
                    <m:r>
                      <a:rPr lang="en-US" i="1" dirty="0">
                        <a:latin typeface="Cambria Math" panose="02040503050406030204" pitchFamily="18" charset="0"/>
                      </a:rPr>
                      <m:t>𝜎</m:t>
                    </m:r>
                    <m:r>
                      <a:rPr lang="en-US" i="1" dirty="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den>
                        </m:f>
                      </m:sup>
                    </m:sSup>
                  </m:oMath>
                </a14:m>
                <a:endParaRPr lang="en-US" dirty="0"/>
              </a:p>
              <a:p>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5718A256-1E70-EE3A-BDE6-1ED5D662A210}"/>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EEE0414-3EFF-B776-7665-E9DD599D9CA1}"/>
              </a:ext>
            </a:extLst>
          </p:cNvPr>
          <p:cNvSpPr>
            <a:spLocks noGrp="1"/>
          </p:cNvSpPr>
          <p:nvPr>
            <p:ph type="sldNum" sz="quarter" idx="11"/>
          </p:nvPr>
        </p:nvSpPr>
        <p:spPr/>
        <p:txBody>
          <a:bodyPr/>
          <a:lstStyle/>
          <a:p>
            <a:fld id="{E9FD2F2E-2D34-446F-9C3A-5329E7A0BF4B}" type="slidenum">
              <a:rPr lang="en-GB" smtClean="0"/>
              <a:pPr/>
              <a:t>19</a:t>
            </a:fld>
            <a:endParaRPr lang="en-GB" dirty="0"/>
          </a:p>
        </p:txBody>
      </p:sp>
    </p:spTree>
    <p:extLst>
      <p:ext uri="{BB962C8B-B14F-4D97-AF65-F5344CB8AC3E}">
        <p14:creationId xmlns:p14="http://schemas.microsoft.com/office/powerpoint/2010/main" val="25198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5B60-7D21-ECB8-028C-533F09CB5FAD}"/>
              </a:ext>
            </a:extLst>
          </p:cNvPr>
          <p:cNvSpPr>
            <a:spLocks noGrp="1"/>
          </p:cNvSpPr>
          <p:nvPr>
            <p:ph type="title"/>
          </p:nvPr>
        </p:nvSpPr>
        <p:spPr/>
        <p:txBody>
          <a:bodyPr/>
          <a:lstStyle/>
          <a:p>
            <a:r>
              <a:rPr lang="en-US" dirty="0" err="1"/>
              <a:t>连续随机变量</a:t>
            </a:r>
            <a:endParaRPr lang="en-US" dirty="0"/>
          </a:p>
        </p:txBody>
      </p:sp>
      <p:sp>
        <p:nvSpPr>
          <p:cNvPr id="3" name="Content Placeholder 2">
            <a:extLst>
              <a:ext uri="{FF2B5EF4-FFF2-40B4-BE49-F238E27FC236}">
                <a16:creationId xmlns:a16="http://schemas.microsoft.com/office/drawing/2014/main" id="{F79767C3-2F02-497A-835E-CEA5B7831384}"/>
              </a:ext>
            </a:extLst>
          </p:cNvPr>
          <p:cNvSpPr>
            <a:spLocks noGrp="1"/>
          </p:cNvSpPr>
          <p:nvPr>
            <p:ph sz="quarter" idx="10"/>
          </p:nvPr>
        </p:nvSpPr>
        <p:spPr/>
        <p:txBody>
          <a:bodyPr/>
          <a:lstStyle/>
          <a:p>
            <a:pPr marL="457200" indent="-457200">
              <a:lnSpc>
                <a:spcPct val="150000"/>
              </a:lnSpc>
              <a:buFont typeface="+mj-lt"/>
              <a:buAutoNum type="arabicPeriod"/>
            </a:pPr>
            <a:r>
              <a:rPr lang="zh-CN" altLang="en-US" sz="2800" b="0" dirty="0">
                <a:solidFill>
                  <a:schemeClr val="tx1"/>
                </a:solidFill>
              </a:rPr>
              <a:t>随机变量的概率分布函数</a:t>
            </a:r>
            <a:endParaRPr lang="en-US" altLang="zh-CN" sz="2800" b="0" dirty="0">
              <a:solidFill>
                <a:schemeClr val="tx1"/>
              </a:solidFill>
            </a:endParaRPr>
          </a:p>
          <a:p>
            <a:pPr marL="457200" indent="-457200">
              <a:lnSpc>
                <a:spcPct val="150000"/>
              </a:lnSpc>
              <a:buFont typeface="+mj-lt"/>
              <a:buAutoNum type="arabicPeriod"/>
            </a:pPr>
            <a:r>
              <a:rPr lang="zh-CN" altLang="en-US" sz="2800" b="0" dirty="0">
                <a:solidFill>
                  <a:schemeClr val="tx1"/>
                </a:solidFill>
              </a:rPr>
              <a:t>连续随机变量的概率密度函数</a:t>
            </a:r>
            <a:endParaRPr lang="en-US" altLang="zh-CN" sz="2800" b="0" dirty="0">
              <a:solidFill>
                <a:schemeClr val="tx1"/>
              </a:solidFill>
            </a:endParaRPr>
          </a:p>
          <a:p>
            <a:pPr marL="457200" indent="-457200">
              <a:lnSpc>
                <a:spcPct val="150000"/>
              </a:lnSpc>
              <a:buFont typeface="+mj-lt"/>
              <a:buAutoNum type="arabicPeriod"/>
            </a:pPr>
            <a:r>
              <a:rPr lang="zh-CN" altLang="en-US" sz="2800" dirty="0"/>
              <a:t>连续随机变量的数学期望和方差</a:t>
            </a:r>
            <a:endParaRPr lang="en-US" altLang="zh-CN" sz="2800" b="0" dirty="0">
              <a:solidFill>
                <a:schemeClr val="tx1"/>
              </a:solidFill>
            </a:endParaRPr>
          </a:p>
          <a:p>
            <a:pPr marL="457200" indent="-457200">
              <a:lnSpc>
                <a:spcPct val="150000"/>
              </a:lnSpc>
              <a:buFont typeface="+mj-lt"/>
              <a:buAutoNum type="arabicPeriod"/>
            </a:pPr>
            <a:r>
              <a:rPr lang="zh-CN" altLang="en-US" sz="2800" dirty="0"/>
              <a:t>常用连续分布</a:t>
            </a:r>
            <a:endParaRPr lang="en-US" altLang="zh-CN" sz="2800" dirty="0"/>
          </a:p>
          <a:p>
            <a:pPr marL="457200" indent="-457200">
              <a:lnSpc>
                <a:spcPct val="150000"/>
              </a:lnSpc>
              <a:buFont typeface="+mj-lt"/>
              <a:buAutoNum type="arabicPeriod"/>
            </a:pPr>
            <a:r>
              <a:rPr lang="zh-CN" altLang="en-US" sz="2800" b="0" dirty="0">
                <a:solidFill>
                  <a:schemeClr val="tx1"/>
                </a:solidFill>
              </a:rPr>
              <a:t>连续随机变量函数的分布</a:t>
            </a:r>
            <a:endParaRPr lang="en-US" altLang="zh-CN" sz="2800" b="0" dirty="0">
              <a:solidFill>
                <a:schemeClr val="tx1"/>
              </a:solidFill>
            </a:endParaRPr>
          </a:p>
          <a:p>
            <a:pPr marL="457200" indent="-457200">
              <a:lnSpc>
                <a:spcPct val="150000"/>
              </a:lnSpc>
              <a:buFont typeface="+mj-lt"/>
              <a:buAutoNum type="arabicPeriod"/>
            </a:pPr>
            <a:endParaRPr lang="zh-CN" altLang="en-US" sz="2800" b="0" dirty="0">
              <a:solidFill>
                <a:schemeClr val="tx1"/>
              </a:solidFill>
            </a:endParaRPr>
          </a:p>
        </p:txBody>
      </p:sp>
      <p:sp>
        <p:nvSpPr>
          <p:cNvPr id="4" name="Slide Number Placeholder 3">
            <a:extLst>
              <a:ext uri="{FF2B5EF4-FFF2-40B4-BE49-F238E27FC236}">
                <a16:creationId xmlns:a16="http://schemas.microsoft.com/office/drawing/2014/main" id="{5CE9B686-0DEF-89E1-80AD-19BE0B1EDC55}"/>
              </a:ext>
            </a:extLst>
          </p:cNvPr>
          <p:cNvSpPr>
            <a:spLocks noGrp="1"/>
          </p:cNvSpPr>
          <p:nvPr>
            <p:ph type="sldNum" sz="quarter" idx="11"/>
          </p:nvPr>
        </p:nvSpPr>
        <p:spPr/>
        <p:txBody>
          <a:bodyPr/>
          <a:lstStyle/>
          <a:p>
            <a:fld id="{E9FD2F2E-2D34-446F-9C3A-5329E7A0BF4B}" type="slidenum">
              <a:rPr lang="en-GB" smtClean="0"/>
              <a:pPr/>
              <a:t>2</a:t>
            </a:fld>
            <a:endParaRPr lang="en-GB" dirty="0"/>
          </a:p>
        </p:txBody>
      </p:sp>
    </p:spTree>
    <p:extLst>
      <p:ext uri="{BB962C8B-B14F-4D97-AF65-F5344CB8AC3E}">
        <p14:creationId xmlns:p14="http://schemas.microsoft.com/office/powerpoint/2010/main" val="3787147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29D1A-D7D1-7DC3-DB9B-74C316CECD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8D34E6-6682-B45E-C09B-4870AEA04EC6}"/>
              </a:ext>
            </a:extLst>
          </p:cNvPr>
          <p:cNvSpPr>
            <a:spLocks noGrp="1"/>
          </p:cNvSpPr>
          <p:nvPr>
            <p:ph type="title"/>
          </p:nvPr>
        </p:nvSpPr>
        <p:spPr/>
        <p:txBody>
          <a:bodyPr/>
          <a:lstStyle/>
          <a:p>
            <a:r>
              <a:rPr lang="en-US" altLang="zh-CN" sz="4000" dirty="0"/>
              <a:t>4.</a:t>
            </a:r>
            <a:r>
              <a:rPr lang="zh-CN" altLang="en-US" sz="40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092E15-DC51-D0DD-3067-410A83A5BD78}"/>
                  </a:ext>
                </a:extLst>
              </p:cNvPr>
              <p:cNvSpPr>
                <a:spLocks noGrp="1"/>
              </p:cNvSpPr>
              <p:nvPr>
                <p:ph sz="quarter" idx="10"/>
              </p:nvPr>
            </p:nvSpPr>
            <p:spPr/>
            <p:txBody>
              <a:bodyPr/>
              <a:lstStyle/>
              <a:p>
                <a:r>
                  <a:rPr lang="en-US" dirty="0" err="1"/>
                  <a:t>一般正态分布与标准正态分布的联系</a:t>
                </a:r>
                <a:endParaRPr lang="en-US" dirty="0"/>
              </a:p>
              <a:p>
                <a:endParaRPr lang="en-US" dirty="0"/>
              </a:p>
              <a:p>
                <a:r>
                  <a:rPr lang="en-US" dirty="0" err="1"/>
                  <a:t>若随机变量</a:t>
                </a:r>
                <a:r>
                  <a:rPr lang="en-US" altLang="zh-CN" dirty="0"/>
                  <a:t> </a:t>
                </a:r>
                <a14:m>
                  <m:oMath xmlns:m="http://schemas.openxmlformats.org/officeDocument/2006/math">
                    <m:r>
                      <a:rPr lang="en-US" altLang="zh-CN" i="1">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oMath>
                </a14:m>
                <a:r>
                  <a:rPr lang="zh-CN" altLang="en-US" dirty="0"/>
                  <a:t>，则</a:t>
                </a:r>
                <a14:m>
                  <m:oMath xmlns:m="http://schemas.openxmlformats.org/officeDocument/2006/math">
                    <m:r>
                      <a:rPr lang="en-US" altLang="zh-CN" i="1">
                        <a:latin typeface="Cambria Math" panose="02040503050406030204" pitchFamily="18" charset="0"/>
                      </a:rPr>
                      <m:t>𝑈</m:t>
                    </m:r>
                    <m:r>
                      <a:rPr lang="en-US" altLang="zh-CN" b="0" i="0" smtClean="0">
                        <a:latin typeface="Cambria Math" panose="02040503050406030204" pitchFamily="18" charset="0"/>
                      </a:rPr>
                      <m:t>=(</m:t>
                    </m:r>
                    <m:r>
                      <a:rPr lang="en-US" altLang="zh-CN" i="1">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𝜎</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(0,1)</m:t>
                    </m:r>
                  </m:oMath>
                </a14:m>
                <a:endParaRPr lang="en-US" dirty="0"/>
              </a:p>
              <a:p>
                <a:endParaRPr lang="en-US" dirty="0"/>
              </a:p>
              <a:p>
                <a:r>
                  <a:rPr lang="en-US" dirty="0" err="1"/>
                  <a:t>推论</a:t>
                </a:r>
                <a:r>
                  <a:rPr lang="zh-CN" altLang="en-US" dirty="0"/>
                  <a:t>：若</a:t>
                </a:r>
                <a14:m>
                  <m:oMath xmlns:m="http://schemas.openxmlformats.org/officeDocument/2006/math">
                    <m:r>
                      <a:rPr lang="en-US" altLang="zh-CN"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𝜎</m:t>
                        </m:r>
                      </m:e>
                    </m:d>
                  </m:oMath>
                </a14:m>
                <a:endParaRPr lang="en-US" altLang="zh-CN" b="0" i="1" dirty="0">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𝜇</m:t>
                    </m:r>
                  </m:oMath>
                </a14:m>
                <a:r>
                  <a:rPr lang="en-US" altLang="zh-CN" dirty="0"/>
                  <a:t> </a:t>
                </a:r>
                <a:endParaRPr lang="en-US" altLang="zh-CN" b="0" i="0" dirty="0">
                  <a:latin typeface="Cambria Math" panose="02040503050406030204" pitchFamily="18" charset="0"/>
                </a:endParaRPr>
              </a:p>
              <a:p>
                <a:pPr lvl="1"/>
                <a14:m>
                  <m:oMath xmlns:m="http://schemas.openxmlformats.org/officeDocument/2006/math">
                    <m:r>
                      <m:rPr>
                        <m:sty m:val="p"/>
                      </m:rPr>
                      <a:rPr lang="en-US" altLang="zh-CN" b="0" i="0" dirty="0" smtClean="0">
                        <a:latin typeface="Cambria Math" panose="02040503050406030204" pitchFamily="18" charset="0"/>
                      </a:rPr>
                      <m:t>Var</m:t>
                    </m:r>
                    <m:d>
                      <m:dPr>
                        <m:ctrlPr>
                          <a:rPr lang="en-US" altLang="zh-CN" b="0" i="1" dirty="0" smtClean="0">
                            <a:latin typeface="Cambria Math" panose="02040503050406030204" pitchFamily="18" charset="0"/>
                          </a:rPr>
                        </m:ctrlPr>
                      </m:dPr>
                      <m:e>
                        <m:r>
                          <a:rPr lang="en-US" altLang="zh-CN" i="1">
                            <a:latin typeface="Cambria Math" panose="02040503050406030204" pitchFamily="18" charset="0"/>
                          </a:rPr>
                          <m:t>𝑋</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oMath>
                </a14:m>
                <a:r>
                  <a:rPr lang="zh-CN" altLang="en-US" dirty="0"/>
                  <a:t>，</a:t>
                </a:r>
                <a:r>
                  <a:rPr lang="en-US" altLang="zh-CN" dirty="0"/>
                  <a:t> </a:t>
                </a:r>
                <a14:m>
                  <m:oMath xmlns:m="http://schemas.openxmlformats.org/officeDocument/2006/math">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𝜎</m:t>
                    </m:r>
                  </m:oMath>
                </a14:m>
                <a:endParaRPr lang="en-US" dirty="0"/>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𝜇</m:t>
                            </m:r>
                          </m:e>
                        </m:d>
                        <m:r>
                          <a:rPr lang="en-US" b="0" i="1" smtClean="0">
                            <a:latin typeface="Cambria Math" panose="02040503050406030204" pitchFamily="18" charset="0"/>
                          </a:rPr>
                          <m:t>≤2</m:t>
                        </m:r>
                        <m:r>
                          <a:rPr lang="en-US" b="0" i="1" smtClean="0">
                            <a:latin typeface="Cambria Math" panose="02040503050406030204" pitchFamily="18" charset="0"/>
                          </a:rPr>
                          <m:t>𝜎</m:t>
                        </m:r>
                      </m:e>
                    </m:d>
                    <m:r>
                      <a:rPr lang="en-US" b="0" i="1" smtClean="0">
                        <a:latin typeface="Cambria Math" panose="02040503050406030204" pitchFamily="18" charset="0"/>
                      </a:rPr>
                      <m:t>=</m:t>
                    </m:r>
                    <m:r>
                      <a:rPr lang="en-US" altLang="zh-CN" i="1">
                        <a:latin typeface="Cambria Math" panose="02040503050406030204" pitchFamily="18" charset="0"/>
                      </a:rPr>
                      <m:t>95</m:t>
                    </m:r>
                    <m:r>
                      <a:rPr lang="en-US" altLang="zh-CN" b="0" i="1" smtClean="0">
                        <a:latin typeface="Cambria Math" panose="02040503050406030204" pitchFamily="18" charset="0"/>
                      </a:rPr>
                      <m:t>.</m:t>
                    </m:r>
                    <m:r>
                      <a:rPr lang="en-US" altLang="zh-CN" i="1">
                        <a:latin typeface="Cambria Math" panose="02040503050406030204" pitchFamily="18" charset="0"/>
                      </a:rPr>
                      <m:t>4</m:t>
                    </m:r>
                    <m:r>
                      <a:rPr lang="en-US" altLang="zh-CN" b="0" i="1" smtClean="0">
                        <a:latin typeface="Cambria Math" panose="02040503050406030204" pitchFamily="18" charset="0"/>
                      </a:rPr>
                      <m:t>5%</m:t>
                    </m:r>
                  </m:oMath>
                </a14:m>
                <a:endParaRPr lang="en-US" altLang="zh-CN" b="0" dirty="0"/>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𝜇</m:t>
                            </m:r>
                          </m:e>
                        </m:d>
                        <m:r>
                          <a:rPr lang="en-US" b="0" i="1" smtClean="0">
                            <a:latin typeface="Cambria Math" panose="02040503050406030204" pitchFamily="18" charset="0"/>
                          </a:rPr>
                          <m:t>≤3</m:t>
                        </m:r>
                        <m:r>
                          <a:rPr lang="en-US" b="0" i="1" smtClean="0">
                            <a:latin typeface="Cambria Math" panose="02040503050406030204" pitchFamily="18" charset="0"/>
                          </a:rPr>
                          <m:t>𝜎</m:t>
                        </m:r>
                      </m:e>
                    </m:d>
                    <m:r>
                      <a:rPr lang="en-US" b="0" i="1" smtClean="0">
                        <a:latin typeface="Cambria Math" panose="02040503050406030204" pitchFamily="18" charset="0"/>
                      </a:rPr>
                      <m:t>=</m:t>
                    </m:r>
                    <m:r>
                      <a:rPr lang="en-US" altLang="zh-CN" i="1">
                        <a:latin typeface="Cambria Math" panose="02040503050406030204" pitchFamily="18" charset="0"/>
                      </a:rPr>
                      <m:t>9</m:t>
                    </m:r>
                    <m:r>
                      <a:rPr lang="en-US" altLang="zh-CN" b="0" i="1" smtClean="0">
                        <a:latin typeface="Cambria Math" panose="02040503050406030204" pitchFamily="18" charset="0"/>
                      </a:rPr>
                      <m:t>9.73%</m:t>
                    </m:r>
                  </m:oMath>
                </a14:m>
                <a:endParaRPr lang="en-US" altLang="zh-CN" b="0"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CE092E15-DC51-D0DD-3067-410A83A5BD78}"/>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7E92A36-82E9-9879-745D-79D09F48D99C}"/>
              </a:ext>
            </a:extLst>
          </p:cNvPr>
          <p:cNvSpPr>
            <a:spLocks noGrp="1"/>
          </p:cNvSpPr>
          <p:nvPr>
            <p:ph type="sldNum" sz="quarter" idx="11"/>
          </p:nvPr>
        </p:nvSpPr>
        <p:spPr/>
        <p:txBody>
          <a:bodyPr/>
          <a:lstStyle/>
          <a:p>
            <a:fld id="{E9FD2F2E-2D34-446F-9C3A-5329E7A0BF4B}" type="slidenum">
              <a:rPr lang="en-GB" smtClean="0"/>
              <a:pPr/>
              <a:t>20</a:t>
            </a:fld>
            <a:endParaRPr lang="en-GB" dirty="0"/>
          </a:p>
        </p:txBody>
      </p:sp>
      <p:pic>
        <p:nvPicPr>
          <p:cNvPr id="1026" name="Picture 2">
            <a:extLst>
              <a:ext uri="{FF2B5EF4-FFF2-40B4-BE49-F238E27FC236}">
                <a16:creationId xmlns:a16="http://schemas.microsoft.com/office/drawing/2014/main" id="{090F3501-CE14-6942-D126-2C7980906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4969" y="3528785"/>
            <a:ext cx="3669476" cy="23484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020574C-1E20-BA7F-F2B0-D7A166EF3D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0833" y="3528784"/>
            <a:ext cx="3669476" cy="2348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24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56EB0-84DA-2853-E2DD-174CA523DD97}"/>
              </a:ext>
            </a:extLst>
          </p:cNvPr>
          <p:cNvSpPr>
            <a:spLocks noGrp="1"/>
          </p:cNvSpPr>
          <p:nvPr>
            <p:ph type="title"/>
          </p:nvPr>
        </p:nvSpPr>
        <p:spPr/>
        <p:txBody>
          <a:bodyPr/>
          <a:lstStyle/>
          <a:p>
            <a:r>
              <a:rPr lang="en-US" altLang="zh-CN" sz="3600" dirty="0"/>
              <a:t>4.</a:t>
            </a:r>
            <a:r>
              <a:rPr lang="zh-CN" altLang="en-US" sz="36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CC498C-C47E-F619-34D7-9B99716A5583}"/>
                  </a:ext>
                </a:extLst>
              </p:cNvPr>
              <p:cNvSpPr>
                <a:spLocks noGrp="1"/>
              </p:cNvSpPr>
              <p:nvPr>
                <p:ph sz="quarter" idx="10"/>
              </p:nvPr>
            </p:nvSpPr>
            <p:spPr/>
            <p:txBody>
              <a:bodyPr/>
              <a:lstStyle/>
              <a:p>
                <a:r>
                  <a:rPr lang="en-US" dirty="0"/>
                  <a:t>随机变量的标准化</a:t>
                </a:r>
              </a:p>
              <a:p>
                <a:endParaRPr lang="en-US" dirty="0"/>
              </a:p>
              <a:p>
                <a:r>
                  <a:rPr lang="en-US" dirty="0"/>
                  <a:t>若随机变量</a:t>
                </a:r>
                <a14:m>
                  <m:oMath xmlns:m="http://schemas.openxmlformats.org/officeDocument/2006/math">
                    <m:r>
                      <a:rPr lang="en-US" altLang="zh-CN" i="1">
                        <a:latin typeface="Cambria Math" panose="02040503050406030204" pitchFamily="18" charset="0"/>
                      </a:rPr>
                      <m:t>𝑋</m:t>
                    </m:r>
                  </m:oMath>
                </a14:m>
                <a:r>
                  <a:rPr lang="en-US" dirty="0"/>
                  <a:t>期望为</a:t>
                </a:r>
                <a14:m>
                  <m:oMath xmlns:m="http://schemas.openxmlformats.org/officeDocument/2006/math">
                    <m:r>
                      <a:rPr lang="en-US" b="0" i="1" dirty="0" smtClean="0">
                        <a:latin typeface="Cambria Math" panose="02040503050406030204" pitchFamily="18" charset="0"/>
                      </a:rPr>
                      <m:t>𝜇</m:t>
                    </m:r>
                  </m:oMath>
                </a14:m>
                <a:r>
                  <a:rPr lang="zh-CN" altLang="en-US" dirty="0"/>
                  <a:t>，标准差为</a:t>
                </a:r>
                <a14:m>
                  <m:oMath xmlns:m="http://schemas.openxmlformats.org/officeDocument/2006/math">
                    <m:r>
                      <a:rPr lang="en-US" altLang="zh-CN" b="0" i="1" smtClean="0">
                        <a:latin typeface="Cambria Math" panose="02040503050406030204" pitchFamily="18" charset="0"/>
                      </a:rPr>
                      <m:t>𝜎</m:t>
                    </m:r>
                  </m:oMath>
                </a14:m>
                <a:r>
                  <a:rPr lang="zh-CN" altLang="en-US" dirty="0"/>
                  <a:t>，</a:t>
                </a:r>
                <a14:m>
                  <m:oMath xmlns:m="http://schemas.openxmlformats.org/officeDocument/2006/math">
                    <m:r>
                      <a:rPr lang="en-US" altLang="zh-CN" b="0" i="1" dirty="0" smtClean="0">
                        <a:latin typeface="Cambria Math" panose="02040503050406030204" pitchFamily="18" charset="0"/>
                      </a:rPr>
                      <m:t>𝑌</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𝜇</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𝜎</m:t>
                    </m:r>
                  </m:oMath>
                </a14:m>
                <a:r>
                  <a:rPr lang="en-US" dirty="0"/>
                  <a:t>为</a:t>
                </a:r>
                <a14:m>
                  <m:oMath xmlns:m="http://schemas.openxmlformats.org/officeDocument/2006/math">
                    <m:r>
                      <a:rPr lang="en-US" altLang="zh-CN" i="1">
                        <a:latin typeface="Cambria Math" panose="02040503050406030204" pitchFamily="18" charset="0"/>
                      </a:rPr>
                      <m:t>𝑋</m:t>
                    </m:r>
                  </m:oMath>
                </a14:m>
                <a:r>
                  <a:rPr lang="en-US" dirty="0"/>
                  <a:t>的标准化随机变量</a:t>
                </a:r>
              </a:p>
              <a:p>
                <a:endParaRPr lang="en-US" dirty="0"/>
              </a:p>
              <a:p>
                <a14:m>
                  <m:oMath xmlns:m="http://schemas.openxmlformats.org/officeDocument/2006/math">
                    <m:r>
                      <a:rPr lang="en-US" altLang="zh-CN" b="0" i="1" dirty="0" smtClean="0">
                        <a:latin typeface="Cambria Math" panose="02040503050406030204" pitchFamily="18" charset="0"/>
                      </a:rPr>
                      <m:t>𝐸</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𝑌</m:t>
                        </m:r>
                      </m:e>
                    </m:d>
                    <m:r>
                      <a:rPr lang="en-US" altLang="zh-CN" b="0" i="1" dirty="0" smtClean="0">
                        <a:latin typeface="Cambria Math" panose="02040503050406030204" pitchFamily="18" charset="0"/>
                      </a:rPr>
                      <m:t>=0</m:t>
                    </m:r>
                  </m:oMath>
                </a14:m>
                <a:r>
                  <a:rPr lang="zh-CN" altLang="en-US" dirty="0"/>
                  <a:t>，</a:t>
                </a:r>
                <a:r>
                  <a:rPr lang="en-US" altLang="zh-CN" dirty="0"/>
                  <a:t> </a:t>
                </a:r>
                <a14:m>
                  <m:oMath xmlns:m="http://schemas.openxmlformats.org/officeDocument/2006/math">
                    <m:r>
                      <m:rPr>
                        <m:sty m:val="p"/>
                      </m:rPr>
                      <a:rPr lang="en-US" altLang="zh-CN" b="0" i="0" dirty="0" smtClean="0">
                        <a:latin typeface="Cambria Math" panose="02040503050406030204" pitchFamily="18" charset="0"/>
                      </a:rPr>
                      <m:t>Var</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𝑌</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𝐸</m:t>
                    </m:r>
                    <m:d>
                      <m:dPr>
                        <m:ctrlPr>
                          <a:rPr lang="en-US" altLang="zh-CN" b="0" i="1" dirty="0" smtClean="0">
                            <a:latin typeface="Cambria Math" panose="02040503050406030204" pitchFamily="18" charset="0"/>
                          </a:rPr>
                        </m:ctrlPr>
                      </m:dPr>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𝑌</m:t>
                            </m:r>
                          </m:e>
                          <m:sup>
                            <m:r>
                              <a:rPr lang="en-US" altLang="zh-CN" b="0" i="1" dirty="0" smtClean="0">
                                <a:latin typeface="Cambria Math" panose="02040503050406030204" pitchFamily="18" charset="0"/>
                              </a:rPr>
                              <m:t>2</m:t>
                            </m:r>
                          </m:sup>
                        </m:sSup>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𝜎</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𝑌</m:t>
                        </m:r>
                      </m:e>
                    </m:d>
                    <m:r>
                      <a:rPr lang="en-US" altLang="zh-CN" i="1" dirty="0">
                        <a:latin typeface="Cambria Math" panose="02040503050406030204" pitchFamily="18" charset="0"/>
                      </a:rPr>
                      <m:t>=</m:t>
                    </m:r>
                    <m:r>
                      <a:rPr lang="en-US" altLang="zh-CN" b="0" i="1" dirty="0" smtClean="0">
                        <a:latin typeface="Cambria Math" panose="02040503050406030204" pitchFamily="18" charset="0"/>
                      </a:rPr>
                      <m:t>1</m:t>
                    </m:r>
                  </m:oMath>
                </a14:m>
                <a:endParaRPr lang="en-US" dirty="0"/>
              </a:p>
              <a:p>
                <a:endParaRPr lang="en-US" dirty="0"/>
              </a:p>
              <a:p>
                <a:r>
                  <a:rPr lang="en-US" dirty="0" err="1"/>
                  <a:t>例子</a:t>
                </a:r>
                <a:r>
                  <a:rPr lang="zh-CN" altLang="en-US" dirty="0"/>
                  <a:t>：</a:t>
                </a:r>
                <a14:m>
                  <m:oMath xmlns:m="http://schemas.openxmlformats.org/officeDocument/2006/math">
                    <m:r>
                      <a:rPr lang="en-US" altLang="zh-CN" i="1" smtClean="0">
                        <a:latin typeface="Cambria Math" panose="02040503050406030204" pitchFamily="18" charset="0"/>
                      </a:rPr>
                      <m:t>𝑋</m:t>
                    </m:r>
                  </m:oMath>
                </a14:m>
                <a:r>
                  <a:rPr lang="en-US" dirty="0"/>
                  <a:t>服从参数为</a:t>
                </a:r>
                <a14:m>
                  <m:oMath xmlns:m="http://schemas.openxmlformats.org/officeDocument/2006/math">
                    <m:r>
                      <a:rPr lang="en-US" altLang="zh-CN" i="1" dirty="0">
                        <a:latin typeface="Cambria Math" panose="02040503050406030204" pitchFamily="18" charset="0"/>
                      </a:rPr>
                      <m:t>1</m:t>
                    </m:r>
                    <m:r>
                      <a:rPr lang="en-US" altLang="zh-CN" b="0" i="1" dirty="0" smtClean="0">
                        <a:latin typeface="Cambria Math" panose="02040503050406030204" pitchFamily="18" charset="0"/>
                      </a:rPr>
                      <m:t>/2</m:t>
                    </m:r>
                  </m:oMath>
                </a14:m>
                <a:r>
                  <a:rPr lang="en-US" dirty="0"/>
                  <a:t>的</a:t>
                </a:r>
                <a:r>
                  <a:rPr lang="zh-CN" altLang="en-US" dirty="0"/>
                  <a:t>伯努利分布，求</a:t>
                </a:r>
                <a:r>
                  <a:rPr lang="en-US" dirty="0" err="1"/>
                  <a:t>标准化随机变量</a:t>
                </a:r>
                <a:endParaRPr lang="en-US" dirty="0"/>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=1/2</m:t>
                    </m:r>
                  </m:oMath>
                </a14:m>
                <a:r>
                  <a:rPr lang="zh-CN" altLang="en-US" dirty="0"/>
                  <a:t>，</a:t>
                </a: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=1/2</m:t>
                    </m:r>
                  </m:oMath>
                </a14:m>
                <a:endParaRPr lang="en-US" dirty="0"/>
              </a:p>
              <a:p>
                <a:pPr lvl="1"/>
                <a:r>
                  <a:rPr lang="zh-CN" altLang="en-US" dirty="0"/>
                  <a:t>拉德马赫（</a:t>
                </a:r>
                <a:r>
                  <a:rPr lang="en-US" altLang="zh-CN" dirty="0"/>
                  <a:t> Rademacher </a:t>
                </a:r>
                <a:r>
                  <a:rPr lang="zh-CN" altLang="en-US" dirty="0"/>
                  <a:t>）分布，随机符号（</a:t>
                </a:r>
                <a:r>
                  <a:rPr lang="en-US" altLang="zh-CN" dirty="0"/>
                  <a:t>random sign</a:t>
                </a:r>
                <a:r>
                  <a:rPr lang="zh-CN" altLang="en-US" dirty="0"/>
                  <a:t>）</a:t>
                </a:r>
                <a:endParaRPr lang="en-US" altLang="zh-CN" dirty="0"/>
              </a:p>
              <a:p>
                <a:pPr lvl="1"/>
                <a:endParaRPr lang="en-US" dirty="0"/>
              </a:p>
            </p:txBody>
          </p:sp>
        </mc:Choice>
        <mc:Fallback xmlns="">
          <p:sp>
            <p:nvSpPr>
              <p:cNvPr id="3" name="Content Placeholder 2">
                <a:extLst>
                  <a:ext uri="{FF2B5EF4-FFF2-40B4-BE49-F238E27FC236}">
                    <a16:creationId xmlns:a16="http://schemas.microsoft.com/office/drawing/2014/main" id="{29CC498C-C47E-F619-34D7-9B99716A5583}"/>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04A0556-6F9D-2750-AC0D-1E62485C7EA3}"/>
              </a:ext>
            </a:extLst>
          </p:cNvPr>
          <p:cNvSpPr>
            <a:spLocks noGrp="1"/>
          </p:cNvSpPr>
          <p:nvPr>
            <p:ph type="sldNum" sz="quarter" idx="11"/>
          </p:nvPr>
        </p:nvSpPr>
        <p:spPr/>
        <p:txBody>
          <a:bodyPr/>
          <a:lstStyle/>
          <a:p>
            <a:fld id="{E9FD2F2E-2D34-446F-9C3A-5329E7A0BF4B}" type="slidenum">
              <a:rPr lang="en-GB" smtClean="0"/>
              <a:pPr/>
              <a:t>21</a:t>
            </a:fld>
            <a:endParaRPr lang="en-GB" dirty="0"/>
          </a:p>
        </p:txBody>
      </p:sp>
    </p:spTree>
    <p:extLst>
      <p:ext uri="{BB962C8B-B14F-4D97-AF65-F5344CB8AC3E}">
        <p14:creationId xmlns:p14="http://schemas.microsoft.com/office/powerpoint/2010/main" val="359030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DF17-F152-93C7-1D71-6C1C40D1D2E3}"/>
              </a:ext>
            </a:extLst>
          </p:cNvPr>
          <p:cNvSpPr>
            <a:spLocks noGrp="1"/>
          </p:cNvSpPr>
          <p:nvPr>
            <p:ph type="title"/>
          </p:nvPr>
        </p:nvSpPr>
        <p:spPr/>
        <p:txBody>
          <a:bodyPr/>
          <a:lstStyle/>
          <a:p>
            <a:r>
              <a:rPr lang="en-US" altLang="zh-CN" sz="3600" dirty="0"/>
              <a:t>4.</a:t>
            </a:r>
            <a:r>
              <a:rPr lang="zh-CN" altLang="en-US" sz="36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B14867-E158-512A-5FD5-84D0790B2B3F}"/>
                  </a:ext>
                </a:extLst>
              </p:cNvPr>
              <p:cNvSpPr>
                <a:spLocks noGrp="1"/>
              </p:cNvSpPr>
              <p:nvPr>
                <p:ph sz="quarter" idx="10"/>
              </p:nvPr>
            </p:nvSpPr>
            <p:spPr/>
            <p:txBody>
              <a:bodyPr/>
              <a:lstStyle/>
              <a:p>
                <a:r>
                  <a:rPr lang="zh-CN" altLang="en-US" dirty="0"/>
                  <a:t>对于</a:t>
                </a:r>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&gt;0</m:t>
                    </m:r>
                  </m:oMath>
                </a14:m>
                <a:r>
                  <a:rPr lang="zh-CN" altLang="en-US" dirty="0"/>
                  <a:t>，定义概率密度函数</a:t>
                </a:r>
                <a:endParaRPr lang="en-US" altLang="zh-CN" b="0" i="1" dirty="0">
                  <a:latin typeface="Cambria Math" panose="02040503050406030204" pitchFamily="18" charset="0"/>
                </a:endParaRPr>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𝜆</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𝑥</m:t>
                        </m:r>
                      </m:sup>
                    </m:sSup>
                    <m:r>
                      <a:rPr lang="en-US" altLang="zh-CN" i="1">
                        <a:latin typeface="Cambria Math" panose="02040503050406030204" pitchFamily="18" charset="0"/>
                      </a:rPr>
                      <m:t> </m:t>
                    </m:r>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&lt;0</m:t>
                    </m:r>
                  </m:oMath>
                </a14:m>
                <a:endParaRPr lang="en-US" altLang="zh-CN" dirty="0"/>
              </a:p>
              <a:p>
                <a:r>
                  <a:rPr lang="zh-CN" altLang="en-US" dirty="0"/>
                  <a:t>称</a:t>
                </a:r>
                <a14:m>
                  <m:oMath xmlns:m="http://schemas.openxmlformats.org/officeDocument/2006/math">
                    <m:r>
                      <a:rPr lang="en-US" altLang="zh-CN" i="1" smtClean="0">
                        <a:latin typeface="Cambria Math" panose="02040503050406030204" pitchFamily="18" charset="0"/>
                      </a:rPr>
                      <m:t>𝑋</m:t>
                    </m:r>
                  </m:oMath>
                </a14:m>
                <a:r>
                  <a:rPr lang="en-US" dirty="0"/>
                  <a:t>服从指数分布</a:t>
                </a:r>
                <a:r>
                  <a:rPr lang="zh-CN" altLang="en-US" dirty="0"/>
                  <a:t>，记为</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r>
                      <m:rPr>
                        <m:sty m:val="p"/>
                      </m:rPr>
                      <a:rPr lang="en-US" b="0" i="1" dirty="0" smtClean="0">
                        <a:latin typeface="Cambria Math" panose="02040503050406030204" pitchFamily="18" charset="0"/>
                      </a:rPr>
                      <m:t>Exp</m:t>
                    </m:r>
                    <m:r>
                      <a:rPr lang="en-US" i="1" dirty="0">
                        <a:latin typeface="Cambria Math" panose="02040503050406030204" pitchFamily="18" charset="0"/>
                      </a:rPr>
                      <m:t>(</m:t>
                    </m:r>
                    <m:r>
                      <a:rPr lang="en-US" b="0" i="1" dirty="0" smtClean="0">
                        <a:latin typeface="Cambria Math" panose="02040503050406030204" pitchFamily="18" charset="0"/>
                      </a:rPr>
                      <m:t>𝜆</m:t>
                    </m:r>
                    <m:r>
                      <a:rPr lang="en-US" i="1" dirty="0">
                        <a:latin typeface="Cambria Math" panose="02040503050406030204" pitchFamily="18" charset="0"/>
                      </a:rPr>
                      <m:t>)</m:t>
                    </m:r>
                  </m:oMath>
                </a14:m>
                <a:endParaRPr lang="en-US" dirty="0"/>
              </a:p>
              <a:p>
                <a:endParaRPr lang="en-US" dirty="0"/>
              </a:p>
              <a:p>
                <a:r>
                  <a:rPr lang="en-US" dirty="0" err="1"/>
                  <a:t>分布函数</a:t>
                </a:r>
                <a:endParaRPr lang="en-US" dirty="0"/>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=1−</m:t>
                        </m:r>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𝑥</m:t>
                        </m:r>
                      </m:sup>
                    </m:sSup>
                  </m:oMath>
                </a14:m>
                <a:r>
                  <a:rPr lang="zh-CN" altLang="en-US" dirty="0"/>
                  <a:t>，</a:t>
                </a:r>
                <a:r>
                  <a:rPr lang="en-US" dirty="0"/>
                  <a:t>当</a:t>
                </a:r>
                <a:r>
                  <a:rPr lang="en-US" altLang="zh-CN" dirty="0"/>
                  <a:t> </a:t>
                </a:r>
                <a14:m>
                  <m:oMath xmlns:m="http://schemas.openxmlformats.org/officeDocument/2006/math">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i="1">
                        <a:latin typeface="Cambria Math" panose="02040503050406030204" pitchFamily="18" charset="0"/>
                      </a:rPr>
                      <m:t>0</m:t>
                    </m:r>
                  </m:oMath>
                </a14:m>
                <a:endParaRPr lang="en-US" dirty="0"/>
              </a:p>
              <a:p>
                <a:pPr lvl="1"/>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=0</m:t>
                    </m:r>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b="0" i="1" smtClean="0">
                        <a:latin typeface="Cambria Math" panose="02040503050406030204" pitchFamily="18" charset="0"/>
                      </a:rPr>
                      <m:t>&lt;</m:t>
                    </m:r>
                    <m:r>
                      <a:rPr lang="en-US" altLang="zh-CN" i="1">
                        <a:latin typeface="Cambria Math" panose="02040503050406030204" pitchFamily="18" charset="0"/>
                      </a:rPr>
                      <m:t>0</m:t>
                    </m:r>
                  </m:oMath>
                </a14:m>
                <a:endParaRPr lang="en-US" dirty="0"/>
              </a:p>
              <a:p>
                <a:pPr lvl="1"/>
                <a:endParaRPr lang="en-US" dirty="0"/>
              </a:p>
              <a:p>
                <a:r>
                  <a:rPr lang="en-US" dirty="0" err="1"/>
                  <a:t>数学期望</a:t>
                </a:r>
                <a:r>
                  <a:rPr lang="zh-CN" altLang="en-US" dirty="0"/>
                  <a:t>及方差？</a:t>
                </a:r>
                <a:endParaRPr lang="en-US" altLang="zh-CN" dirty="0"/>
              </a:p>
              <a:p>
                <a:pPr marL="483849" lvl="1" indent="0">
                  <a:buNone/>
                </a:pPr>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7AB14867-E158-512A-5FD5-84D0790B2B3F}"/>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8DCED06-B70C-8042-6DDE-4D013793D202}"/>
              </a:ext>
            </a:extLst>
          </p:cNvPr>
          <p:cNvSpPr>
            <a:spLocks noGrp="1"/>
          </p:cNvSpPr>
          <p:nvPr>
            <p:ph type="sldNum" sz="quarter" idx="11"/>
          </p:nvPr>
        </p:nvSpPr>
        <p:spPr/>
        <p:txBody>
          <a:bodyPr/>
          <a:lstStyle/>
          <a:p>
            <a:fld id="{E9FD2F2E-2D34-446F-9C3A-5329E7A0BF4B}" type="slidenum">
              <a:rPr lang="en-GB" smtClean="0"/>
              <a:pPr/>
              <a:t>22</a:t>
            </a:fld>
            <a:endParaRPr lang="en-GB" dirty="0"/>
          </a:p>
        </p:txBody>
      </p:sp>
    </p:spTree>
    <p:extLst>
      <p:ext uri="{BB962C8B-B14F-4D97-AF65-F5344CB8AC3E}">
        <p14:creationId xmlns:p14="http://schemas.microsoft.com/office/powerpoint/2010/main" val="16284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6F82F-4A51-08D7-8AB5-6675138456C9}"/>
              </a:ext>
            </a:extLst>
          </p:cNvPr>
          <p:cNvSpPr>
            <a:spLocks noGrp="1"/>
          </p:cNvSpPr>
          <p:nvPr>
            <p:ph type="title"/>
          </p:nvPr>
        </p:nvSpPr>
        <p:spPr/>
        <p:txBody>
          <a:bodyPr/>
          <a:lstStyle/>
          <a:p>
            <a:r>
              <a:rPr lang="en-US" altLang="zh-CN" sz="4000" dirty="0"/>
              <a:t>4.</a:t>
            </a:r>
            <a:r>
              <a:rPr lang="zh-CN" altLang="en-US" sz="40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403B2F-3E41-D838-AE64-731F18A1F369}"/>
                  </a:ext>
                </a:extLst>
              </p:cNvPr>
              <p:cNvSpPr>
                <a:spLocks noGrp="1"/>
              </p:cNvSpPr>
              <p:nvPr>
                <p:ph sz="quarter" idx="10"/>
              </p:nvPr>
            </p:nvSpPr>
            <p:spPr/>
            <p:txBody>
              <a:bodyPr/>
              <a:lstStyle/>
              <a:p>
                <a:r>
                  <a:rPr lang="en-US" dirty="0"/>
                  <a:t>指数分布无记忆性</a:t>
                </a:r>
                <a:r>
                  <a:rPr lang="zh-CN" altLang="en-US" dirty="0"/>
                  <a:t>：若</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r>
                      <m:rPr>
                        <m:sty m:val="p"/>
                      </m:rPr>
                      <a:rPr lang="en-US" b="0" i="1" dirty="0" smtClean="0">
                        <a:latin typeface="Cambria Math" panose="02040503050406030204" pitchFamily="18" charset="0"/>
                      </a:rPr>
                      <m:t>Exp</m:t>
                    </m:r>
                    <m:r>
                      <a:rPr lang="en-US" i="1" dirty="0">
                        <a:latin typeface="Cambria Math" panose="02040503050406030204" pitchFamily="18" charset="0"/>
                      </a:rPr>
                      <m:t>(</m:t>
                    </m:r>
                    <m:r>
                      <a:rPr lang="en-US" b="0" i="1" dirty="0" smtClean="0">
                        <a:latin typeface="Cambria Math" panose="02040503050406030204" pitchFamily="18" charset="0"/>
                      </a:rPr>
                      <m:t>𝜆</m:t>
                    </m:r>
                    <m:r>
                      <a:rPr lang="en-US" i="1" dirty="0">
                        <a:latin typeface="Cambria Math" panose="02040503050406030204" pitchFamily="18" charset="0"/>
                      </a:rPr>
                      <m:t>)</m:t>
                    </m:r>
                  </m:oMath>
                </a14:m>
                <a:r>
                  <a:rPr lang="zh-CN" altLang="en-US" dirty="0"/>
                  <a:t>，对于</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&gt;0</m:t>
                    </m:r>
                  </m:oMath>
                </a14:m>
                <a:r>
                  <a:rPr lang="zh-CN" altLang="en-US" dirty="0"/>
                  <a:t>，有</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&gt;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e>
                        <m:r>
                          <a:rPr lang="en-US" altLang="zh-CN" b="0" i="1" smtClean="0">
                            <a:latin typeface="Cambria Math" panose="02040503050406030204" pitchFamily="18" charset="0"/>
                          </a:rPr>
                          <m:t>𝑋</m:t>
                        </m:r>
                        <m:r>
                          <a:rPr lang="en-US" altLang="zh-CN" b="0" i="1" smtClean="0">
                            <a:latin typeface="Cambria Math" panose="02040503050406030204" pitchFamily="18" charset="0"/>
                          </a:rPr>
                          <m:t>&gt;</m:t>
                        </m:r>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&gt;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endParaRPr lang="en-US" altLang="zh-CN" dirty="0"/>
              </a:p>
              <a:p>
                <a:endParaRPr lang="en-US" dirty="0"/>
              </a:p>
              <a:p>
                <a:r>
                  <a:rPr lang="en-US" dirty="0" err="1"/>
                  <a:t>证明</a:t>
                </a:r>
                <a:r>
                  <a:rPr lang="zh-CN" altLang="en-US" dirty="0"/>
                  <a:t>：注意到</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&gt;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=1−</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𝑥</m:t>
                        </m:r>
                      </m:sup>
                    </m:sSup>
                  </m:oMath>
                </a14:m>
                <a:endParaRPr lang="en-US" dirty="0"/>
              </a:p>
              <a:p>
                <a:endParaRPr lang="en-US" dirty="0"/>
              </a:p>
              <a:p>
                <a:r>
                  <a:rPr lang="en-US" dirty="0" err="1"/>
                  <a:t>用</a:t>
                </a:r>
                <a:r>
                  <a:rPr lang="en-US" dirty="0"/>
                  <a:t>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err="1"/>
                  <a:t>表示</a:t>
                </a:r>
                <a:r>
                  <a:rPr lang="en-US" dirty="0"/>
                  <a:t> </a:t>
                </a:r>
                <a14:m>
                  <m:oMath xmlns:m="http://schemas.openxmlformats.org/officeDocument/2006/math">
                    <m:r>
                      <a:rPr lang="en-US" b="0" i="1" smtClean="0">
                        <a:latin typeface="Cambria Math" panose="02040503050406030204" pitchFamily="18" charset="0"/>
                      </a:rPr>
                      <m:t>𝑡</m:t>
                    </m:r>
                  </m:oMath>
                </a14:m>
                <a:r>
                  <a:rPr lang="en-US" dirty="0"/>
                  <a:t>时间内设备故障次数</a:t>
                </a:r>
                <a:r>
                  <a:rPr lang="zh-CN" altLang="en-US" dirty="0"/>
                  <a:t>，假设</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zh-CN" altLang="en-US" dirty="0"/>
                  <a:t>服从参数为</a:t>
                </a:r>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𝑡</m:t>
                    </m:r>
                  </m:oMath>
                </a14:m>
                <a:r>
                  <a:rPr lang="zh-CN" altLang="en-US" dirty="0"/>
                  <a:t>的泊松分布，也即</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𝜆</m:t>
                                </m:r>
                                <m:r>
                                  <a:rPr lang="en-US" altLang="zh-CN" b="0" i="1" smtClean="0">
                                    <a:latin typeface="Cambria Math" panose="02040503050406030204" pitchFamily="18" charset="0"/>
                                  </a:rPr>
                                  <m:t>𝑡</m:t>
                                </m:r>
                              </m:e>
                            </m:d>
                          </m:e>
                          <m:sup>
                            <m:r>
                              <a:rPr lang="en-US" altLang="zh-CN" b="0" i="1" smtClean="0">
                                <a:latin typeface="Cambria Math" panose="02040503050406030204" pitchFamily="18" charset="0"/>
                              </a:rPr>
                              <m:t>𝑘</m:t>
                            </m:r>
                          </m:sup>
                        </m:sSup>
                      </m:num>
                      <m:den>
                        <m:r>
                          <a:rPr lang="en-US" altLang="zh-CN" b="0" i="1" smtClean="0">
                            <a:latin typeface="Cambria Math" panose="02040503050406030204" pitchFamily="18" charset="0"/>
                          </a:rPr>
                          <m:t>𝑘</m:t>
                        </m:r>
                        <m:r>
                          <a:rPr lang="en-US" altLang="zh-CN" b="0" i="1" smtClean="0">
                            <a:latin typeface="Cambria Math" panose="02040503050406030204" pitchFamily="18" charset="0"/>
                          </a:rPr>
                          <m:t>!</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𝑡</m:t>
                        </m:r>
                      </m:sup>
                    </m:sSup>
                  </m:oMath>
                </a14:m>
                <a:endParaRPr lang="en-US" dirty="0"/>
              </a:p>
              <a:p>
                <a:r>
                  <a:rPr lang="en-US" dirty="0" err="1"/>
                  <a:t>第一次发生故障的时间</a:t>
                </a:r>
                <a:r>
                  <a:rPr lang="en-US" altLang="zh-CN" dirty="0"/>
                  <a:t> </a:t>
                </a:r>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 </m:t>
                    </m:r>
                  </m:oMath>
                </a14:m>
                <a:r>
                  <a:rPr lang="en-US" dirty="0" err="1"/>
                  <a:t>服从何种分布</a:t>
                </a:r>
                <a:r>
                  <a:rPr lang="zh-CN" altLang="en-US" dirty="0"/>
                  <a:t>？</a:t>
                </a:r>
                <a:endParaRPr lang="en-US" altLang="zh-CN" dirty="0"/>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altLang="zh-CN" i="1">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≥1</m:t>
                        </m:r>
                      </m:e>
                    </m:d>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𝑡</m:t>
                        </m:r>
                      </m:sup>
                    </m:sSup>
                  </m:oMath>
                </a14:m>
                <a:endParaRPr lang="en-US" dirty="0"/>
              </a:p>
            </p:txBody>
          </p:sp>
        </mc:Choice>
        <mc:Fallback xmlns="">
          <p:sp>
            <p:nvSpPr>
              <p:cNvPr id="3" name="Content Placeholder 2">
                <a:extLst>
                  <a:ext uri="{FF2B5EF4-FFF2-40B4-BE49-F238E27FC236}">
                    <a16:creationId xmlns:a16="http://schemas.microsoft.com/office/drawing/2014/main" id="{F3403B2F-3E41-D838-AE64-731F18A1F369}"/>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D950436-490C-61D6-A9FA-B37B43465BF0}"/>
              </a:ext>
            </a:extLst>
          </p:cNvPr>
          <p:cNvSpPr>
            <a:spLocks noGrp="1"/>
          </p:cNvSpPr>
          <p:nvPr>
            <p:ph type="sldNum" sz="quarter" idx="11"/>
          </p:nvPr>
        </p:nvSpPr>
        <p:spPr/>
        <p:txBody>
          <a:bodyPr/>
          <a:lstStyle/>
          <a:p>
            <a:fld id="{E9FD2F2E-2D34-446F-9C3A-5329E7A0BF4B}" type="slidenum">
              <a:rPr lang="en-GB" smtClean="0"/>
              <a:pPr/>
              <a:t>23</a:t>
            </a:fld>
            <a:endParaRPr lang="en-GB" dirty="0"/>
          </a:p>
        </p:txBody>
      </p:sp>
    </p:spTree>
    <p:extLst>
      <p:ext uri="{BB962C8B-B14F-4D97-AF65-F5344CB8AC3E}">
        <p14:creationId xmlns:p14="http://schemas.microsoft.com/office/powerpoint/2010/main" val="196289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78ED2-C15B-50E6-42BC-117CE3D14715}"/>
              </a:ext>
            </a:extLst>
          </p:cNvPr>
          <p:cNvSpPr>
            <a:spLocks noGrp="1"/>
          </p:cNvSpPr>
          <p:nvPr>
            <p:ph type="title"/>
          </p:nvPr>
        </p:nvSpPr>
        <p:spPr/>
        <p:txBody>
          <a:bodyPr/>
          <a:lstStyle/>
          <a:p>
            <a:r>
              <a:rPr lang="en-US" altLang="zh-CN" sz="4000" dirty="0"/>
              <a:t>4.</a:t>
            </a:r>
            <a:r>
              <a:rPr lang="zh-CN" altLang="en-US" sz="40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422590-64FC-C04C-5E2F-0CA568C1E821}"/>
                  </a:ext>
                </a:extLst>
              </p:cNvPr>
              <p:cNvSpPr>
                <a:spLocks noGrp="1"/>
              </p:cNvSpPr>
              <p:nvPr>
                <p:ph sz="quarter" idx="10"/>
              </p:nvPr>
            </p:nvSpPr>
            <p:spPr/>
            <p:txBody>
              <a:bodyPr/>
              <a:lstStyle/>
              <a:p>
                <a:r>
                  <a:rPr lang="en-US" dirty="0"/>
                  <a:t>用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err="1"/>
                  <a:t>表示</a:t>
                </a:r>
                <a:r>
                  <a:rPr lang="en-US" dirty="0"/>
                  <a:t> </a:t>
                </a:r>
                <a14:m>
                  <m:oMath xmlns:m="http://schemas.openxmlformats.org/officeDocument/2006/math">
                    <m:r>
                      <a:rPr lang="en-US" b="0" i="1" smtClean="0">
                        <a:latin typeface="Cambria Math" panose="02040503050406030204" pitchFamily="18" charset="0"/>
                      </a:rPr>
                      <m:t>𝑡</m:t>
                    </m:r>
                  </m:oMath>
                </a14:m>
                <a:r>
                  <a:rPr lang="en-US" dirty="0"/>
                  <a:t>时间内设备故障次数</a:t>
                </a:r>
                <a:r>
                  <a:rPr lang="zh-CN" altLang="en-US" dirty="0"/>
                  <a:t>，假设</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zh-CN" altLang="en-US" dirty="0"/>
                  <a:t>服从参数为</a:t>
                </a:r>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𝑡</m:t>
                    </m:r>
                  </m:oMath>
                </a14:m>
                <a:r>
                  <a:rPr lang="zh-CN" altLang="en-US" dirty="0"/>
                  <a:t>的泊松分布，也即</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𝜆</m:t>
                                </m:r>
                                <m:r>
                                  <a:rPr lang="en-US" altLang="zh-CN" b="0" i="1" smtClean="0">
                                    <a:latin typeface="Cambria Math" panose="02040503050406030204" pitchFamily="18" charset="0"/>
                                  </a:rPr>
                                  <m:t>𝑡</m:t>
                                </m:r>
                              </m:e>
                            </m:d>
                          </m:e>
                          <m:sup>
                            <m:r>
                              <a:rPr lang="en-US" altLang="zh-CN" b="0" i="1" smtClean="0">
                                <a:latin typeface="Cambria Math" panose="02040503050406030204" pitchFamily="18" charset="0"/>
                              </a:rPr>
                              <m:t>𝑘</m:t>
                            </m:r>
                          </m:sup>
                        </m:sSup>
                      </m:num>
                      <m:den>
                        <m:r>
                          <a:rPr lang="en-US" altLang="zh-CN" b="0" i="1" smtClean="0">
                            <a:latin typeface="Cambria Math" panose="02040503050406030204" pitchFamily="18" charset="0"/>
                          </a:rPr>
                          <m:t>𝑘</m:t>
                        </m:r>
                        <m:r>
                          <a:rPr lang="en-US" altLang="zh-CN" b="0" i="1" smtClean="0">
                            <a:latin typeface="Cambria Math" panose="02040503050406030204" pitchFamily="18" charset="0"/>
                          </a:rPr>
                          <m:t>!</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𝑡</m:t>
                        </m:r>
                      </m:sup>
                    </m:sSup>
                  </m:oMath>
                </a14:m>
                <a:endParaRPr lang="en-US" dirty="0"/>
              </a:p>
              <a:p>
                <a:endParaRPr lang="en-US" dirty="0"/>
              </a:p>
              <a:p>
                <a:r>
                  <a:rPr lang="en-US" dirty="0" err="1"/>
                  <a:t>第</a:t>
                </a:r>
                <a14:m>
                  <m:oMath xmlns:m="http://schemas.openxmlformats.org/officeDocument/2006/math">
                    <m:r>
                      <a:rPr lang="en-US" b="0" i="1" dirty="0" smtClean="0">
                        <a:latin typeface="Cambria Math" panose="02040503050406030204" pitchFamily="18" charset="0"/>
                      </a:rPr>
                      <m:t>𝑛</m:t>
                    </m:r>
                  </m:oMath>
                </a14:m>
                <a:r>
                  <a:rPr lang="en-US" dirty="0" err="1"/>
                  <a:t>次发生故障的时间</a:t>
                </a:r>
                <a14:m>
                  <m:oMath xmlns:m="http://schemas.openxmlformats.org/officeDocument/2006/math">
                    <m:r>
                      <a:rPr lang="en-US" altLang="zh-CN" i="1">
                        <a:latin typeface="Cambria Math" panose="02040503050406030204" pitchFamily="18" charset="0"/>
                      </a:rPr>
                      <m:t>𝑋</m:t>
                    </m:r>
                  </m:oMath>
                </a14:m>
                <a:r>
                  <a:rPr lang="en-US" dirty="0" err="1"/>
                  <a:t>服从何种分布</a:t>
                </a:r>
                <a:r>
                  <a:rPr lang="zh-CN" altLang="en-US" dirty="0"/>
                  <a:t>？</a:t>
                </a:r>
                <a:endParaRPr lang="en-US" altLang="zh-CN" dirty="0"/>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altLang="zh-CN" i="1">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=1−</m:t>
                    </m:r>
                  </m:oMath>
                </a14:m>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&lt;</m:t>
                        </m:r>
                        <m:r>
                          <a:rPr lang="en-US" i="1">
                            <a:latin typeface="Cambria Math" panose="02040503050406030204" pitchFamily="18" charset="0"/>
                          </a:rPr>
                          <m:t>𝑛</m:t>
                        </m:r>
                      </m:e>
                    </m:d>
                    <m:r>
                      <a:rPr lang="en-US" i="1">
                        <a:latin typeface="Cambria Math" panose="02040503050406030204" pitchFamily="18" charset="0"/>
                      </a:rPr>
                      <m:t>=</m:t>
                    </m:r>
                    <m:r>
                      <a:rPr lang="en-US" b="0" i="1" smtClean="0">
                        <a:latin typeface="Cambria Math" panose="02040503050406030204" pitchFamily="18" charset="0"/>
                      </a:rPr>
                      <m:t>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=0</m:t>
                        </m:r>
                      </m:sub>
                      <m:sup>
                        <m:r>
                          <a:rPr lang="en-US" b="0" i="1" smtClean="0">
                            <a:latin typeface="Cambria Math" panose="02040503050406030204" pitchFamily="18" charset="0"/>
                          </a:rPr>
                          <m:t>𝑛</m:t>
                        </m:r>
                        <m:r>
                          <a:rPr lang="en-US" b="0" i="1" smtClean="0">
                            <a:latin typeface="Cambria Math" panose="02040503050406030204" pitchFamily="18" charset="0"/>
                          </a:rPr>
                          <m:t>−1</m:t>
                        </m:r>
                      </m:sup>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𝑡</m:t>
                                </m:r>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𝑡</m:t>
                                    </m:r>
                                  </m:e>
                                </m:d>
                              </m:e>
                              <m:sup>
                                <m:r>
                                  <a:rPr lang="en-US" b="0" i="1" smtClean="0">
                                    <a:latin typeface="Cambria Math" panose="02040503050406030204" pitchFamily="18" charset="0"/>
                                  </a:rPr>
                                  <m:t>𝑘</m:t>
                                </m:r>
                              </m:sup>
                            </m:sSup>
                          </m:num>
                          <m:den>
                            <m:r>
                              <a:rPr lang="en-US" b="0" i="1" smtClean="0">
                                <a:latin typeface="Cambria Math" panose="02040503050406030204" pitchFamily="18" charset="0"/>
                              </a:rPr>
                              <m:t>𝑘</m:t>
                            </m:r>
                            <m:r>
                              <a:rPr lang="en-US" b="0" i="1" smtClean="0">
                                <a:latin typeface="Cambria Math" panose="02040503050406030204" pitchFamily="18" charset="0"/>
                              </a:rPr>
                              <m:t>!</m:t>
                            </m:r>
                          </m:den>
                        </m:f>
                      </m:e>
                    </m:nary>
                  </m:oMath>
                </a14:m>
                <a:endParaRPr lang="en-US" dirty="0"/>
              </a:p>
              <a:p>
                <a:pPr lvl="1"/>
                <a14:m>
                  <m:oMath xmlns:m="http://schemas.openxmlformats.org/officeDocument/2006/math">
                    <m:r>
                      <a:rPr lang="en-US" altLang="zh-CN" i="1" smtClean="0">
                        <a:latin typeface="Cambria Math" panose="02040503050406030204" pitchFamily="18" charset="0"/>
                      </a:rPr>
                      <m:t>𝑋</m:t>
                    </m:r>
                  </m:oMath>
                </a14:m>
                <a:r>
                  <a:rPr lang="en-US" dirty="0"/>
                  <a:t>的分布函数</a:t>
                </a:r>
                <a14:m>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r>
                      <a:rPr lang="en-US" i="1">
                        <a:latin typeface="Cambria Math" panose="02040503050406030204" pitchFamily="18" charset="0"/>
                      </a:rPr>
                      <m:t>1−</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𝑛</m:t>
                        </m:r>
                        <m:r>
                          <a:rPr lang="en-US" i="1">
                            <a:latin typeface="Cambria Math" panose="02040503050406030204" pitchFamily="18" charset="0"/>
                          </a:rPr>
                          <m:t>−1</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b="0" i="1" smtClean="0">
                                    <a:latin typeface="Cambria Math" panose="02040503050406030204" pitchFamily="18" charset="0"/>
                                  </a:rPr>
                                  <m:t>𝑥</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𝜆</m:t>
                                    </m:r>
                                    <m:r>
                                      <a:rPr lang="en-US" b="0" i="1" smtClean="0">
                                        <a:latin typeface="Cambria Math" panose="02040503050406030204" pitchFamily="18" charset="0"/>
                                      </a:rPr>
                                      <m:t>𝑥</m:t>
                                    </m:r>
                                  </m:e>
                                </m:d>
                              </m:e>
                              <m:sup>
                                <m:r>
                                  <a:rPr lang="en-US" i="1">
                                    <a:latin typeface="Cambria Math" panose="02040503050406030204" pitchFamily="18" charset="0"/>
                                  </a:rPr>
                                  <m:t>𝑘</m:t>
                                </m:r>
                              </m:sup>
                            </m:sSup>
                          </m:num>
                          <m:den>
                            <m:r>
                              <a:rPr lang="en-US" i="1">
                                <a:latin typeface="Cambria Math" panose="02040503050406030204" pitchFamily="18" charset="0"/>
                              </a:rPr>
                              <m:t>𝑘</m:t>
                            </m:r>
                            <m:r>
                              <a:rPr lang="en-US" i="1">
                                <a:latin typeface="Cambria Math" panose="02040503050406030204" pitchFamily="18" charset="0"/>
                              </a:rPr>
                              <m:t>!</m:t>
                            </m:r>
                          </m:den>
                        </m:f>
                      </m:e>
                    </m:nary>
                  </m:oMath>
                </a14:m>
                <a:endParaRPr lang="en-US" dirty="0"/>
              </a:p>
              <a:p>
                <a:pPr lvl="1"/>
                <a:r>
                  <a:rPr lang="en-US" b="0" dirty="0"/>
                  <a:t>概率密度函数</a:t>
                </a:r>
                <a14:m>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𝜆</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𝑥</m:t>
                        </m:r>
                      </m:sup>
                    </m:sSup>
                    <m:r>
                      <a:rPr lang="en-US" b="0" i="0"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1</m:t>
                        </m:r>
                      </m:sub>
                      <m:sup>
                        <m:r>
                          <a:rPr lang="en-US" i="1">
                            <a:latin typeface="Cambria Math" panose="02040503050406030204" pitchFamily="18" charset="0"/>
                          </a:rPr>
                          <m:t>𝑛</m:t>
                        </m:r>
                        <m:r>
                          <a:rPr lang="en-US" i="1">
                            <a:latin typeface="Cambria Math" panose="02040503050406030204" pitchFamily="18" charset="0"/>
                          </a:rPr>
                          <m:t>−1</m:t>
                        </m:r>
                      </m:sup>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𝜆</m:t>
                                    </m:r>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𝜆</m:t>
                                        </m:r>
                                        <m:r>
                                          <a:rPr lang="en-US" i="1">
                                            <a:latin typeface="Cambria Math" panose="02040503050406030204" pitchFamily="18" charset="0"/>
                                          </a:rPr>
                                          <m:t>𝑥</m:t>
                                        </m:r>
                                      </m:e>
                                    </m:d>
                                  </m:e>
                                  <m:sup>
                                    <m:r>
                                      <a:rPr lang="en-US" i="1">
                                        <a:latin typeface="Cambria Math" panose="02040503050406030204" pitchFamily="18" charset="0"/>
                                      </a:rPr>
                                      <m:t>𝑘</m:t>
                                    </m:r>
                                    <m:r>
                                      <a:rPr lang="en-US" b="0" i="1" smtClean="0">
                                        <a:latin typeface="Cambria Math" panose="02040503050406030204" pitchFamily="18" charset="0"/>
                                      </a:rPr>
                                      <m:t>−1</m:t>
                                    </m:r>
                                  </m:sup>
                                </m:sSup>
                              </m:num>
                              <m:den>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−1</m:t>
                                    </m:r>
                                  </m:e>
                                </m:d>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𝜆</m:t>
                                    </m:r>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𝜆</m:t>
                                        </m:r>
                                        <m:r>
                                          <a:rPr lang="en-US" i="1">
                                            <a:latin typeface="Cambria Math" panose="02040503050406030204" pitchFamily="18" charset="0"/>
                                          </a:rPr>
                                          <m:t>𝑥</m:t>
                                        </m:r>
                                      </m:e>
                                    </m:d>
                                  </m:e>
                                  <m:sup>
                                    <m:r>
                                      <a:rPr lang="en-US" i="1">
                                        <a:latin typeface="Cambria Math" panose="02040503050406030204" pitchFamily="18" charset="0"/>
                                      </a:rPr>
                                      <m:t>𝑘</m:t>
                                    </m:r>
                                  </m:sup>
                                </m:sSup>
                              </m:num>
                              <m:den>
                                <m:r>
                                  <a:rPr lang="en-US" i="1">
                                    <a:latin typeface="Cambria Math" panose="02040503050406030204" pitchFamily="18" charset="0"/>
                                  </a:rPr>
                                  <m:t>𝑘</m:t>
                                </m:r>
                                <m:r>
                                  <a:rPr lang="en-US" i="1">
                                    <a:latin typeface="Cambria Math" panose="02040503050406030204" pitchFamily="18" charset="0"/>
                                  </a:rPr>
                                  <m:t>!</m:t>
                                </m:r>
                              </m:den>
                            </m:f>
                          </m:e>
                        </m:d>
                      </m:e>
                    </m:nary>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𝑛</m:t>
                            </m:r>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𝑛</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𝑥</m:t>
                            </m:r>
                          </m:sup>
                        </m:sSup>
                      </m:num>
                      <m:den>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den>
                    </m:f>
                  </m:oMath>
                </a14:m>
                <a:endParaRPr lang="en-US" dirty="0"/>
              </a:p>
            </p:txBody>
          </p:sp>
        </mc:Choice>
        <mc:Fallback xmlns="">
          <p:sp>
            <p:nvSpPr>
              <p:cNvPr id="3" name="Content Placeholder 2">
                <a:extLst>
                  <a:ext uri="{FF2B5EF4-FFF2-40B4-BE49-F238E27FC236}">
                    <a16:creationId xmlns:a16="http://schemas.microsoft.com/office/drawing/2014/main" id="{FF422590-64FC-C04C-5E2F-0CA568C1E821}"/>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E527D45-64DB-ED1F-3BF6-FC94A2A05D01}"/>
              </a:ext>
            </a:extLst>
          </p:cNvPr>
          <p:cNvSpPr>
            <a:spLocks noGrp="1"/>
          </p:cNvSpPr>
          <p:nvPr>
            <p:ph type="sldNum" sz="quarter" idx="11"/>
          </p:nvPr>
        </p:nvSpPr>
        <p:spPr/>
        <p:txBody>
          <a:bodyPr/>
          <a:lstStyle/>
          <a:p>
            <a:fld id="{E9FD2F2E-2D34-446F-9C3A-5329E7A0BF4B}" type="slidenum">
              <a:rPr lang="en-GB" smtClean="0"/>
              <a:pPr/>
              <a:t>24</a:t>
            </a:fld>
            <a:endParaRPr lang="en-GB" dirty="0"/>
          </a:p>
        </p:txBody>
      </p:sp>
    </p:spTree>
    <p:extLst>
      <p:ext uri="{BB962C8B-B14F-4D97-AF65-F5344CB8AC3E}">
        <p14:creationId xmlns:p14="http://schemas.microsoft.com/office/powerpoint/2010/main" val="101946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E8A00-E73F-7803-AA5A-4D13DB8E9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0D18A0-D58D-318D-2282-DE9D4AED2E9D}"/>
              </a:ext>
            </a:extLst>
          </p:cNvPr>
          <p:cNvSpPr>
            <a:spLocks noGrp="1"/>
          </p:cNvSpPr>
          <p:nvPr>
            <p:ph type="title"/>
          </p:nvPr>
        </p:nvSpPr>
        <p:spPr/>
        <p:txBody>
          <a:bodyPr/>
          <a:lstStyle/>
          <a:p>
            <a:r>
              <a:rPr lang="en-US" altLang="zh-CN" sz="3600" dirty="0"/>
              <a:t>4.</a:t>
            </a:r>
            <a:r>
              <a:rPr lang="zh-CN" altLang="en-US" sz="36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C7918C-C966-9E02-370E-FBE2E34FBC2D}"/>
                  </a:ext>
                </a:extLst>
              </p:cNvPr>
              <p:cNvSpPr>
                <a:spLocks noGrp="1"/>
              </p:cNvSpPr>
              <p:nvPr>
                <p:ph sz="quarter" idx="10"/>
              </p:nvPr>
            </p:nvSpPr>
            <p:spPr/>
            <p:txBody>
              <a:bodyPr/>
              <a:lstStyle/>
              <a:p>
                <a:r>
                  <a:rPr lang="zh-CN" altLang="en-US" dirty="0"/>
                  <a:t>对于</a:t>
                </a:r>
                <a14:m>
                  <m:oMath xmlns:m="http://schemas.openxmlformats.org/officeDocument/2006/math">
                    <m:r>
                      <a:rPr lang="en-US" altLang="zh-CN" i="1">
                        <a:latin typeface="Cambria Math" panose="02040503050406030204" pitchFamily="18" charset="0"/>
                      </a:rPr>
                      <m:t>𝛼</m:t>
                    </m:r>
                    <m:r>
                      <a:rPr lang="en-US" altLang="zh-CN" b="0" i="1" smtClean="0">
                        <a:latin typeface="Cambria Math" panose="02040503050406030204" pitchFamily="18" charset="0"/>
                      </a:rPr>
                      <m:t>&gt;0</m:t>
                    </m:r>
                  </m:oMath>
                </a14:m>
                <a:r>
                  <a:rPr lang="zh-CN" altLang="en-US" dirty="0"/>
                  <a:t>，伽玛函数</a:t>
                </a:r>
                <a14:m>
                  <m:oMath xmlns:m="http://schemas.openxmlformats.org/officeDocument/2006/math">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𝛼</m:t>
                        </m:r>
                      </m:e>
                    </m:d>
                    <m:r>
                      <a:rPr lang="en-US" altLang="zh-CN" b="0" i="1" smtClean="0">
                        <a:latin typeface="Cambria Math" panose="02040503050406030204" pitchFamily="18" charset="0"/>
                      </a:rPr>
                      <m:t>=</m:t>
                    </m:r>
                    <m:nary>
                      <m:naryPr>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0</m:t>
                        </m:r>
                      </m:sub>
                      <m:sup>
                        <m:r>
                          <a:rPr lang="en-US" altLang="zh-CN" b="0" i="1" dirty="0" smtClean="0">
                            <a:latin typeface="Cambria Math" panose="02040503050406030204" pitchFamily="18" charset="0"/>
                          </a:rPr>
                          <m:t>+∞</m:t>
                        </m:r>
                      </m:sup>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𝛼</m:t>
                            </m:r>
                            <m:r>
                              <a:rPr lang="en-US" altLang="zh-CN" b="0" i="1" dirty="0" smtClean="0">
                                <a:latin typeface="Cambria Math" panose="02040503050406030204" pitchFamily="18" charset="0"/>
                              </a:rPr>
                              <m:t>−1</m:t>
                            </m:r>
                          </m:sup>
                        </m:sSup>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𝑒</m:t>
                            </m:r>
                          </m:e>
                          <m: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sup>
                        </m:sSup>
                        <m:r>
                          <a:rPr lang="en-US" altLang="zh-CN" i="1" dirty="0">
                            <a:latin typeface="Cambria Math" panose="02040503050406030204" pitchFamily="18" charset="0"/>
                          </a:rPr>
                          <m:t>𝑑</m:t>
                        </m:r>
                        <m:r>
                          <a:rPr lang="en-US" altLang="zh-CN" b="0" i="1" dirty="0" smtClean="0">
                            <a:latin typeface="Cambria Math" panose="02040503050406030204" pitchFamily="18" charset="0"/>
                          </a:rPr>
                          <m:t>𝑥</m:t>
                        </m:r>
                      </m:e>
                    </m:nary>
                  </m:oMath>
                </a14:m>
                <a:endParaRPr lang="en-US" dirty="0"/>
              </a:p>
              <a:p>
                <a14:m>
                  <m:oMath xmlns:m="http://schemas.openxmlformats.org/officeDocument/2006/math">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=1</m:t>
                    </m:r>
                    <m:r>
                      <a:rPr lang="zh-CN" altLang="en-US" b="0" i="1" smtClean="0">
                        <a:latin typeface="Cambria Math" panose="02040503050406030204" pitchFamily="18" charset="0"/>
                      </a:rPr>
                      <m:t>，</m:t>
                    </m:r>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1/2</m:t>
                        </m:r>
                      </m:e>
                    </m: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𝜋</m:t>
                        </m:r>
                      </m:e>
                    </m:rad>
                    <m:r>
                      <a:rPr lang="zh-CN" altLang="en-US" b="0" i="0" smtClean="0">
                        <a:latin typeface="Cambria Math" panose="02040503050406030204" pitchFamily="18" charset="0"/>
                      </a:rPr>
                      <m:t>，</m:t>
                    </m:r>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𝛼</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Γ</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oMath>
                </a14:m>
                <a:endParaRPr lang="en-US" altLang="zh-CN" dirty="0"/>
              </a:p>
              <a:p>
                <a:r>
                  <a:rPr lang="zh-CN" altLang="en-US" dirty="0"/>
                  <a:t>对非负整数</a:t>
                </a:r>
                <a14:m>
                  <m:oMath xmlns:m="http://schemas.openxmlformats.org/officeDocument/2006/math">
                    <m:r>
                      <a:rPr lang="en-US" altLang="zh-CN" i="1">
                        <a:latin typeface="Cambria Math" panose="02040503050406030204" pitchFamily="18" charset="0"/>
                      </a:rPr>
                      <m:t>𝑛</m:t>
                    </m:r>
                  </m:oMath>
                </a14:m>
                <a:r>
                  <a:rPr lang="zh-CN" altLang="en-US" dirty="0"/>
                  <a:t>，</a:t>
                </a:r>
                <a14:m>
                  <m:oMath xmlns:m="http://schemas.openxmlformats.org/officeDocument/2006/math">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𝑛</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a:t>
                </a:r>
                <a:r>
                  <a:rPr lang="en-US" altLang="zh-CN" dirty="0"/>
                  <a:t> </a:t>
                </a:r>
                <a14:m>
                  <m:oMath xmlns:m="http://schemas.openxmlformats.org/officeDocument/2006/math">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4</m:t>
                            </m:r>
                          </m:e>
                          <m:sup>
                            <m:r>
                              <a:rPr lang="en-US" altLang="zh-CN" i="1">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den>
                    </m:f>
                    <m:r>
                      <a:rPr lang="en-US" altLang="zh-CN" b="0" i="1" smtClean="0">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𝜋</m:t>
                        </m:r>
                      </m:e>
                    </m:rad>
                  </m:oMath>
                </a14:m>
                <a:endParaRPr lang="en-US" dirty="0"/>
              </a:p>
              <a:p>
                <a:endParaRPr lang="en-US" dirty="0"/>
              </a:p>
              <a:p>
                <a:r>
                  <a:rPr lang="zh-CN" altLang="en-US" dirty="0"/>
                  <a:t>对于</a:t>
                </a:r>
                <a14:m>
                  <m:oMath xmlns:m="http://schemas.openxmlformats.org/officeDocument/2006/math">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&gt;0</m:t>
                    </m:r>
                  </m:oMath>
                </a14:m>
                <a:r>
                  <a:rPr lang="zh-CN" altLang="en-US" dirty="0"/>
                  <a:t>，定义概率密度函数</a:t>
                </a:r>
                <a:endParaRPr lang="en-US" altLang="zh-CN" i="1" dirty="0">
                  <a:latin typeface="Cambria Math" panose="02040503050406030204" pitchFamily="18" charset="0"/>
                </a:endParaRPr>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𝛼</m:t>
                            </m:r>
                          </m:sup>
                        </m:sSup>
                      </m:num>
                      <m:den>
                        <m:r>
                          <m:rPr>
                            <m:sty m:val="p"/>
                          </m:rPr>
                          <a:rPr lang="en-US">
                            <a:latin typeface="Cambria Math" panose="02040503050406030204" pitchFamily="18" charset="0"/>
                          </a:rPr>
                          <m:t>Γ</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𝛼</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sup>
                    </m:sSup>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i="1">
                        <a:latin typeface="Cambria Math" panose="02040503050406030204" pitchFamily="18" charset="0"/>
                      </a:rPr>
                      <m:t>0</m:t>
                    </m:r>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&lt;0</m:t>
                    </m:r>
                  </m:oMath>
                </a14:m>
                <a:endParaRPr lang="en-US" altLang="zh-CN" dirty="0"/>
              </a:p>
              <a:p>
                <a:r>
                  <a:rPr lang="zh-CN" altLang="en-US" dirty="0"/>
                  <a:t>称</a:t>
                </a:r>
                <a14:m>
                  <m:oMath xmlns:m="http://schemas.openxmlformats.org/officeDocument/2006/math">
                    <m:r>
                      <a:rPr lang="en-US" altLang="zh-CN" i="1">
                        <a:latin typeface="Cambria Math" panose="02040503050406030204" pitchFamily="18" charset="0"/>
                      </a:rPr>
                      <m:t>𝑋</m:t>
                    </m:r>
                  </m:oMath>
                </a14:m>
                <a:r>
                  <a:rPr lang="en-US" dirty="0"/>
                  <a:t>服从</a:t>
                </a:r>
                <a:r>
                  <a:rPr lang="zh-CN" altLang="en-US" b="1" dirty="0"/>
                  <a:t>伽玛</a:t>
                </a:r>
                <a:r>
                  <a:rPr lang="en-US" b="1" dirty="0"/>
                  <a:t>分布</a:t>
                </a:r>
                <a:r>
                  <a:rPr lang="zh-CN" altLang="en-US" dirty="0"/>
                  <a:t>，记为</a:t>
                </a:r>
                <a14:m>
                  <m:oMath xmlns:m="http://schemas.openxmlformats.org/officeDocument/2006/math">
                    <m:r>
                      <a:rPr lang="en-US" i="1" dirty="0">
                        <a:latin typeface="Cambria Math" panose="02040503050406030204" pitchFamily="18" charset="0"/>
                      </a:rPr>
                      <m:t>𝑋</m:t>
                    </m:r>
                    <m:r>
                      <a:rPr lang="en-US" i="1" dirty="0">
                        <a:latin typeface="Cambria Math" panose="02040503050406030204" pitchFamily="18" charset="0"/>
                      </a:rPr>
                      <m:t>∼</m:t>
                    </m:r>
                    <m:r>
                      <m:rPr>
                        <m:sty m:val="p"/>
                      </m:rPr>
                      <a:rPr lang="en-US" dirty="0">
                        <a:latin typeface="Cambria Math" panose="02040503050406030204" pitchFamily="18" charset="0"/>
                      </a:rPr>
                      <m:t>Γ</m:t>
                    </m:r>
                    <m:r>
                      <a:rPr lang="en-US" i="1" dirty="0">
                        <a:latin typeface="Cambria Math" panose="02040503050406030204" pitchFamily="18" charset="0"/>
                      </a:rPr>
                      <m:t>(</m:t>
                    </m:r>
                    <m:r>
                      <a:rPr lang="en-US" i="1" dirty="0">
                        <a:latin typeface="Cambria Math" panose="02040503050406030204" pitchFamily="18" charset="0"/>
                      </a:rPr>
                      <m:t>𝛼</m:t>
                    </m:r>
                    <m:r>
                      <a:rPr lang="en-US" i="1" dirty="0">
                        <a:latin typeface="Cambria Math" panose="02040503050406030204" pitchFamily="18" charset="0"/>
                      </a:rPr>
                      <m:t>, </m:t>
                    </m:r>
                    <m:r>
                      <a:rPr lang="en-US" i="1" dirty="0">
                        <a:latin typeface="Cambria Math" panose="02040503050406030204" pitchFamily="18" charset="0"/>
                      </a:rPr>
                      <m:t>𝜆</m:t>
                    </m:r>
                    <m:r>
                      <a:rPr lang="en-US" i="1" dirty="0">
                        <a:latin typeface="Cambria Math" panose="02040503050406030204" pitchFamily="18" charset="0"/>
                      </a:rPr>
                      <m:t>)</m:t>
                    </m:r>
                  </m:oMath>
                </a14:m>
                <a:endParaRPr lang="en-US" dirty="0"/>
              </a:p>
              <a:p>
                <a:endParaRPr lang="en-US" dirty="0"/>
              </a:p>
              <a:p>
                <a:r>
                  <a:rPr lang="en-US" dirty="0"/>
                  <a:t>验证</a:t>
                </a:r>
                <a:r>
                  <a:rPr lang="zh-CN" altLang="en-US" dirty="0"/>
                  <a:t>正则性：</a:t>
                </a:r>
                <a14:m>
                  <m:oMath xmlns:m="http://schemas.openxmlformats.org/officeDocument/2006/math">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𝑑𝑥</m:t>
                        </m:r>
                      </m:e>
                    </m:nary>
                    <m:r>
                      <a:rPr lang="en-US" altLang="zh-CN" i="1" dirty="0">
                        <a:latin typeface="Cambria Math" panose="02040503050406030204" pitchFamily="18" charset="0"/>
                      </a:rPr>
                      <m:t>=1</m:t>
                    </m:r>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8C7918C-C966-9E02-370E-FBE2E34FBC2D}"/>
                  </a:ext>
                </a:extLst>
              </p:cNvPr>
              <p:cNvSpPr>
                <a:spLocks noGrp="1" noRot="1" noChangeAspect="1" noMove="1" noResize="1" noEditPoints="1" noAdjustHandles="1" noChangeArrowheads="1" noChangeShapeType="1" noTextEdit="1"/>
              </p:cNvSpPr>
              <p:nvPr>
                <p:ph sz="quarter" idx="10"/>
              </p:nvPr>
            </p:nvSpPr>
            <p:spPr>
              <a:blipFill>
                <a:blip r:embed="rId3"/>
                <a:stretch>
                  <a:fillRect l="-444" t="-13095" b="-178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2ACA195-BD8A-AC5E-E239-B8133451EBD5}"/>
              </a:ext>
            </a:extLst>
          </p:cNvPr>
          <p:cNvSpPr>
            <a:spLocks noGrp="1"/>
          </p:cNvSpPr>
          <p:nvPr>
            <p:ph type="sldNum" sz="quarter" idx="11"/>
          </p:nvPr>
        </p:nvSpPr>
        <p:spPr/>
        <p:txBody>
          <a:bodyPr/>
          <a:lstStyle/>
          <a:p>
            <a:fld id="{E9FD2F2E-2D34-446F-9C3A-5329E7A0BF4B}" type="slidenum">
              <a:rPr lang="en-GB" smtClean="0"/>
              <a:pPr/>
              <a:t>25</a:t>
            </a:fld>
            <a:endParaRPr lang="en-GB" dirty="0"/>
          </a:p>
        </p:txBody>
      </p:sp>
    </p:spTree>
    <p:extLst>
      <p:ext uri="{BB962C8B-B14F-4D97-AF65-F5344CB8AC3E}">
        <p14:creationId xmlns:p14="http://schemas.microsoft.com/office/powerpoint/2010/main" val="154039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1A4A-8A73-2B96-C844-6B3D0C409B86}"/>
              </a:ext>
            </a:extLst>
          </p:cNvPr>
          <p:cNvSpPr>
            <a:spLocks noGrp="1"/>
          </p:cNvSpPr>
          <p:nvPr>
            <p:ph type="title"/>
          </p:nvPr>
        </p:nvSpPr>
        <p:spPr/>
        <p:txBody>
          <a:bodyPr>
            <a:normAutofit/>
          </a:bodyPr>
          <a:lstStyle/>
          <a:p>
            <a:r>
              <a:rPr lang="en-US" altLang="zh-CN" sz="3600" dirty="0"/>
              <a:t>4.</a:t>
            </a:r>
            <a:r>
              <a:rPr lang="zh-CN" altLang="en-US" sz="3600" dirty="0"/>
              <a:t> 常用连续分布</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281474-0842-F937-C1F8-69161B5AE712}"/>
                  </a:ext>
                </a:extLst>
              </p:cNvPr>
              <p:cNvSpPr>
                <a:spLocks noGrp="1"/>
              </p:cNvSpPr>
              <p:nvPr>
                <p:ph sz="quarter" idx="10"/>
              </p:nvPr>
            </p:nvSpPr>
            <p:spPr/>
            <p:txBody>
              <a:bodyPr/>
              <a:lstStyle/>
              <a:p>
                <a:r>
                  <a:rPr lang="zh-CN" altLang="en-US" dirty="0"/>
                  <a:t>伽玛函数</a:t>
                </a:r>
                <a14:m>
                  <m:oMath xmlns:m="http://schemas.openxmlformats.org/officeDocument/2006/math">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𝛼</m:t>
                        </m:r>
                      </m:e>
                    </m:d>
                    <m:r>
                      <a:rPr lang="en-US" altLang="zh-CN" b="0" i="1" smtClean="0">
                        <a:latin typeface="Cambria Math" panose="02040503050406030204" pitchFamily="18" charset="0"/>
                      </a:rPr>
                      <m:t>=</m:t>
                    </m:r>
                    <m:nary>
                      <m:naryPr>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0</m:t>
                        </m:r>
                      </m:sub>
                      <m:sup>
                        <m:r>
                          <a:rPr lang="en-US" altLang="zh-CN" b="0" i="1" dirty="0" smtClean="0">
                            <a:latin typeface="Cambria Math" panose="02040503050406030204" pitchFamily="18" charset="0"/>
                          </a:rPr>
                          <m:t>+∞</m:t>
                        </m:r>
                      </m:sup>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𝛼</m:t>
                            </m:r>
                            <m:r>
                              <a:rPr lang="en-US" altLang="zh-CN" b="0" i="1" dirty="0" smtClean="0">
                                <a:latin typeface="Cambria Math" panose="02040503050406030204" pitchFamily="18" charset="0"/>
                              </a:rPr>
                              <m:t>−1</m:t>
                            </m:r>
                          </m:sup>
                        </m:sSup>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𝑒</m:t>
                            </m:r>
                          </m:e>
                          <m: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sup>
                        </m:sSup>
                        <m:r>
                          <a:rPr lang="en-US" altLang="zh-CN" i="1" dirty="0">
                            <a:latin typeface="Cambria Math" panose="02040503050406030204" pitchFamily="18" charset="0"/>
                          </a:rPr>
                          <m:t>𝑑</m:t>
                        </m:r>
                        <m:r>
                          <a:rPr lang="en-US" altLang="zh-CN" b="0" i="1" dirty="0" smtClean="0">
                            <a:latin typeface="Cambria Math" panose="02040503050406030204" pitchFamily="18" charset="0"/>
                          </a:rPr>
                          <m:t>𝑥</m:t>
                        </m:r>
                      </m:e>
                    </m:nary>
                  </m:oMath>
                </a14:m>
                <a:endParaRPr lang="en-US" altLang="zh-CN" dirty="0"/>
              </a:p>
              <a:p>
                <a:r>
                  <a:rPr lang="zh-CN" altLang="en-US" dirty="0"/>
                  <a:t>对于</a:t>
                </a:r>
                <a14:m>
                  <m:oMath xmlns:m="http://schemas.openxmlformats.org/officeDocument/2006/math">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&gt;0</m:t>
                    </m:r>
                  </m:oMath>
                </a14:m>
                <a:r>
                  <a:rPr lang="zh-CN" altLang="en-US" dirty="0"/>
                  <a:t>，定义概率密度函数</a:t>
                </a:r>
                <a:endParaRPr lang="en-US" altLang="zh-CN" i="1" dirty="0">
                  <a:latin typeface="Cambria Math" panose="02040503050406030204" pitchFamily="18" charset="0"/>
                </a:endParaRPr>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𝛼</m:t>
                            </m:r>
                          </m:sup>
                        </m:sSup>
                      </m:num>
                      <m:den>
                        <m:r>
                          <m:rPr>
                            <m:sty m:val="p"/>
                          </m:rPr>
                          <a:rPr lang="en-US">
                            <a:latin typeface="Cambria Math" panose="02040503050406030204" pitchFamily="18" charset="0"/>
                          </a:rPr>
                          <m:t>Γ</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𝛼</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sup>
                    </m:sSup>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i="1">
                        <a:latin typeface="Cambria Math" panose="02040503050406030204" pitchFamily="18" charset="0"/>
                      </a:rPr>
                      <m:t>0</m:t>
                    </m:r>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&lt;0</m:t>
                    </m:r>
                  </m:oMath>
                </a14:m>
                <a:endParaRPr lang="en-US" altLang="zh-CN" dirty="0"/>
              </a:p>
              <a:p>
                <a:r>
                  <a:rPr lang="zh-CN" altLang="en-US" dirty="0"/>
                  <a:t>称</a:t>
                </a:r>
                <a14:m>
                  <m:oMath xmlns:m="http://schemas.openxmlformats.org/officeDocument/2006/math">
                    <m:r>
                      <a:rPr lang="en-US" altLang="zh-CN" i="1" smtClean="0">
                        <a:latin typeface="Cambria Math" panose="02040503050406030204" pitchFamily="18" charset="0"/>
                      </a:rPr>
                      <m:t>𝑋</m:t>
                    </m:r>
                  </m:oMath>
                </a14:m>
                <a:r>
                  <a:rPr lang="en-US" dirty="0"/>
                  <a:t>服从</a:t>
                </a:r>
                <a:r>
                  <a:rPr lang="zh-CN" altLang="en-US" b="1" dirty="0"/>
                  <a:t>伽玛</a:t>
                </a:r>
                <a:r>
                  <a:rPr lang="en-US" b="1" dirty="0"/>
                  <a:t>分布</a:t>
                </a:r>
                <a:r>
                  <a:rPr lang="zh-CN" altLang="en-US" dirty="0"/>
                  <a:t>，记为</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Γ</m:t>
                    </m:r>
                    <m:r>
                      <a:rPr lang="en-US" i="1" dirty="0">
                        <a:latin typeface="Cambria Math" panose="02040503050406030204" pitchFamily="18" charset="0"/>
                      </a:rPr>
                      <m:t>(</m:t>
                    </m:r>
                    <m:r>
                      <a:rPr lang="en-US" b="0" i="1" dirty="0" smtClean="0">
                        <a:latin typeface="Cambria Math" panose="02040503050406030204" pitchFamily="18" charset="0"/>
                      </a:rPr>
                      <m:t>𝛼</m:t>
                    </m:r>
                    <m:r>
                      <a:rPr lang="en-US" b="0" i="1" dirty="0" smtClean="0">
                        <a:latin typeface="Cambria Math" panose="02040503050406030204" pitchFamily="18" charset="0"/>
                      </a:rPr>
                      <m:t>, </m:t>
                    </m:r>
                    <m:r>
                      <a:rPr lang="en-US" b="0" i="1" dirty="0" smtClean="0">
                        <a:latin typeface="Cambria Math" panose="02040503050406030204" pitchFamily="18" charset="0"/>
                      </a:rPr>
                      <m:t>𝜆</m:t>
                    </m:r>
                    <m:r>
                      <a:rPr lang="en-US" i="1" dirty="0">
                        <a:latin typeface="Cambria Math" panose="02040503050406030204" pitchFamily="18" charset="0"/>
                      </a:rPr>
                      <m:t>)</m:t>
                    </m:r>
                  </m:oMath>
                </a14:m>
                <a:endParaRPr lang="en-US" dirty="0"/>
              </a:p>
              <a:p>
                <a:endParaRPr lang="en-US" dirty="0"/>
              </a:p>
              <a:p>
                <a:r>
                  <a:rPr lang="en-US" dirty="0" err="1"/>
                  <a:t>验证</a:t>
                </a:r>
                <a:r>
                  <a:rPr lang="zh-CN" altLang="en-US" dirty="0"/>
                  <a:t>正则性</a:t>
                </a:r>
                <a:endParaRPr lang="en-US" altLang="zh-CN" dirty="0"/>
              </a:p>
              <a:p>
                <a:r>
                  <a:rPr lang="zh-CN" altLang="en-US" dirty="0"/>
                  <a:t>令</a:t>
                </a:r>
                <a14:m>
                  <m:oMath xmlns:m="http://schemas.openxmlformats.org/officeDocument/2006/math">
                    <m:r>
                      <a:rPr lang="en-US" i="1">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oMath>
                </a14:m>
                <a:r>
                  <a:rPr lang="zh-CN" altLang="en-US" dirty="0"/>
                  <a:t>， </a:t>
                </a:r>
                <a14:m>
                  <m:oMath xmlns:m="http://schemas.openxmlformats.org/officeDocument/2006/math">
                    <m:nary>
                      <m:naryPr>
                        <m:ctrlPr>
                          <a:rPr lang="en-US" altLang="zh-CN" i="1" dirty="0" smtClean="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b="0" i="1" dirty="0" smtClean="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i="1" dirty="0">
                            <a:latin typeface="Cambria Math" panose="02040503050406030204" pitchFamily="18" charset="0"/>
                          </a:rPr>
                          <m:t>𝑑</m:t>
                        </m:r>
                        <m:r>
                          <a:rPr lang="en-US" altLang="zh-CN" b="0" i="1" dirty="0" smtClean="0">
                            <a:latin typeface="Cambria Math" panose="02040503050406030204" pitchFamily="18" charset="0"/>
                          </a:rPr>
                          <m:t>𝑥</m:t>
                        </m:r>
                      </m:e>
                    </m:nary>
                    <m:r>
                      <a:rPr lang="en-US" altLang="zh-CN" b="0" i="1" dirty="0" smtClean="0">
                        <a:latin typeface="Cambria Math" panose="02040503050406030204" pitchFamily="18" charset="0"/>
                      </a:rPr>
                      <m:t>=</m:t>
                    </m:r>
                    <m:nary>
                      <m:naryPr>
                        <m:ctrlPr>
                          <a:rPr lang="en-US" altLang="zh-CN" i="1" dirty="0">
                            <a:latin typeface="Cambria Math" panose="02040503050406030204" pitchFamily="18" charset="0"/>
                          </a:rPr>
                        </m:ctrlPr>
                      </m:naryPr>
                      <m:sub>
                        <m:r>
                          <a:rPr lang="en-US" altLang="zh-CN" b="0" i="1" dirty="0" smtClean="0">
                            <a:latin typeface="Cambria Math" panose="02040503050406030204" pitchFamily="18" charset="0"/>
                          </a:rPr>
                          <m:t>0</m:t>
                        </m:r>
                      </m:sub>
                      <m:sup>
                        <m:r>
                          <a:rPr lang="en-US" altLang="zh-CN" i="1" dirty="0">
                            <a:latin typeface="Cambria Math" panose="02040503050406030204" pitchFamily="18" charset="0"/>
                          </a:rPr>
                          <m:t>+∞</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𝛼</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𝛼</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sup>
                            </m:sSup>
                          </m:num>
                          <m:den>
                            <m:r>
                              <m:rPr>
                                <m:sty m:val="p"/>
                              </m:rPr>
                              <a:rPr lang="en-US">
                                <a:latin typeface="Cambria Math" panose="02040503050406030204" pitchFamily="18" charset="0"/>
                              </a:rPr>
                              <m:t>Γ</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den>
                        </m:f>
                        <m:r>
                          <a:rPr lang="en-US" b="0" i="1" smtClean="0">
                            <a:latin typeface="Cambria Math" panose="02040503050406030204" pitchFamily="18" charset="0"/>
                          </a:rPr>
                          <m:t>𝑑𝑥</m:t>
                        </m:r>
                      </m:e>
                    </m:nary>
                    <m:r>
                      <a:rPr lang="en-US" altLang="zh-CN" i="1" dirty="0">
                        <a:latin typeface="Cambria Math" panose="02040503050406030204" pitchFamily="18" charset="0"/>
                      </a:rPr>
                      <m:t>=</m:t>
                    </m:r>
                    <m:nary>
                      <m:naryPr>
                        <m:ctrlPr>
                          <a:rPr lang="en-US" altLang="zh-CN" i="1" dirty="0">
                            <a:latin typeface="Cambria Math" panose="02040503050406030204" pitchFamily="18" charset="0"/>
                          </a:rPr>
                        </m:ctrlPr>
                      </m:naryPr>
                      <m:sub>
                        <m:r>
                          <m:rPr>
                            <m:brk m:alnAt="23"/>
                          </m:rPr>
                          <a:rPr lang="en-US" altLang="zh-CN" b="0" i="1" dirty="0" smtClean="0">
                            <a:latin typeface="Cambria Math" panose="02040503050406030204" pitchFamily="18" charset="0"/>
                          </a:rPr>
                          <m:t>0</m:t>
                        </m:r>
                      </m:sub>
                      <m:sup>
                        <m:r>
                          <a:rPr lang="en-US" altLang="zh-CN" i="1" dirty="0">
                            <a:latin typeface="Cambria Math" panose="02040503050406030204" pitchFamily="18" charset="0"/>
                          </a:rPr>
                          <m:t>+∞</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𝛼</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𝑦</m:t>
                                </m:r>
                              </m:sup>
                            </m:sSup>
                          </m:num>
                          <m:den>
                            <m:r>
                              <m:rPr>
                                <m:sty m:val="p"/>
                              </m:rPr>
                              <a:rPr lang="en-US">
                                <a:latin typeface="Cambria Math" panose="02040503050406030204" pitchFamily="18" charset="0"/>
                              </a:rPr>
                              <m:t>Γ</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𝑦</m:t>
                        </m:r>
                      </m:e>
                    </m:nary>
                    <m:r>
                      <a:rPr lang="en-US" b="0" i="1" smtClean="0">
                        <a:latin typeface="Cambria Math" panose="02040503050406030204" pitchFamily="18" charset="0"/>
                      </a:rPr>
                      <m:t>=1</m:t>
                    </m:r>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E3281474-0842-F937-C1F8-69161B5AE712}"/>
                  </a:ext>
                </a:extLst>
              </p:cNvPr>
              <p:cNvSpPr>
                <a:spLocks noGrp="1" noRot="1" noChangeAspect="1" noMove="1" noResize="1" noEditPoints="1" noAdjustHandles="1" noChangeArrowheads="1" noChangeShapeType="1" noTextEdit="1"/>
              </p:cNvSpPr>
              <p:nvPr>
                <p:ph sz="quarter" idx="10"/>
              </p:nvPr>
            </p:nvSpPr>
            <p:spPr>
              <a:blipFill>
                <a:blip r:embed="rId2"/>
                <a:stretch>
                  <a:fillRect l="-444" t="-130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6E67EC9-618F-6096-B696-A84212239360}"/>
              </a:ext>
            </a:extLst>
          </p:cNvPr>
          <p:cNvSpPr>
            <a:spLocks noGrp="1"/>
          </p:cNvSpPr>
          <p:nvPr>
            <p:ph type="sldNum" sz="quarter" idx="11"/>
          </p:nvPr>
        </p:nvSpPr>
        <p:spPr/>
        <p:txBody>
          <a:bodyPr/>
          <a:lstStyle/>
          <a:p>
            <a:fld id="{E9FD2F2E-2D34-446F-9C3A-5329E7A0BF4B}" type="slidenum">
              <a:rPr lang="en-GB" smtClean="0"/>
              <a:pPr/>
              <a:t>26</a:t>
            </a:fld>
            <a:endParaRPr lang="en-GB" dirty="0"/>
          </a:p>
        </p:txBody>
      </p:sp>
    </p:spTree>
    <p:extLst>
      <p:ext uri="{BB962C8B-B14F-4D97-AF65-F5344CB8AC3E}">
        <p14:creationId xmlns:p14="http://schemas.microsoft.com/office/powerpoint/2010/main" val="252878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31BFF-51C2-2D0A-769B-FA60B7410A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D1FA5B-4325-144D-92FB-592FAEA09101}"/>
              </a:ext>
            </a:extLst>
          </p:cNvPr>
          <p:cNvSpPr>
            <a:spLocks noGrp="1"/>
          </p:cNvSpPr>
          <p:nvPr>
            <p:ph type="title"/>
          </p:nvPr>
        </p:nvSpPr>
        <p:spPr/>
        <p:txBody>
          <a:bodyPr/>
          <a:lstStyle/>
          <a:p>
            <a:r>
              <a:rPr lang="en-US" altLang="zh-CN" sz="3600" dirty="0"/>
              <a:t>4.</a:t>
            </a:r>
            <a:r>
              <a:rPr lang="zh-CN" altLang="en-US" sz="36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717D9A-C3E6-8036-A4EE-0D979216A592}"/>
                  </a:ext>
                </a:extLst>
              </p:cNvPr>
              <p:cNvSpPr>
                <a:spLocks noGrp="1"/>
              </p:cNvSpPr>
              <p:nvPr>
                <p:ph sz="quarter" idx="10"/>
              </p:nvPr>
            </p:nvSpPr>
            <p:spPr/>
            <p:txBody>
              <a:bodyPr/>
              <a:lstStyle/>
              <a:p>
                <a:r>
                  <a:rPr lang="zh-CN" altLang="en-US" dirty="0"/>
                  <a:t>伽玛函数</a:t>
                </a:r>
                <a14:m>
                  <m:oMath xmlns:m="http://schemas.openxmlformats.org/officeDocument/2006/math">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i="1">
                            <a:latin typeface="Cambria Math" panose="02040503050406030204" pitchFamily="18" charset="0"/>
                          </a:rPr>
                          <m:t>𝛼</m:t>
                        </m:r>
                      </m:e>
                    </m:d>
                    <m:r>
                      <a:rPr lang="en-US" altLang="zh-CN" i="1">
                        <a:latin typeface="Cambria Math" panose="02040503050406030204" pitchFamily="18" charset="0"/>
                      </a:rPr>
                      <m:t>=</m:t>
                    </m:r>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0</m:t>
                        </m:r>
                      </m:sub>
                      <m:sup>
                        <m:r>
                          <a:rPr lang="en-US" altLang="zh-CN" i="1" dirty="0">
                            <a:latin typeface="Cambria Math" panose="02040503050406030204" pitchFamily="18" charset="0"/>
                          </a:rPr>
                          <m:t>+∞</m:t>
                        </m:r>
                      </m:sup>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𝛼</m:t>
                            </m:r>
                            <m:r>
                              <a:rPr lang="en-US" altLang="zh-CN" i="1" dirty="0">
                                <a:latin typeface="Cambria Math" panose="02040503050406030204" pitchFamily="18" charset="0"/>
                              </a:rPr>
                              <m:t>−1</m:t>
                            </m:r>
                          </m:sup>
                        </m:sSup>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𝑒</m:t>
                            </m:r>
                          </m:e>
                          <m:sup>
                            <m:r>
                              <a:rPr lang="en-US" altLang="zh-CN" i="1" dirty="0">
                                <a:latin typeface="Cambria Math" panose="02040503050406030204" pitchFamily="18" charset="0"/>
                              </a:rPr>
                              <m:t>−</m:t>
                            </m:r>
                            <m:r>
                              <a:rPr lang="en-US" altLang="zh-CN" i="1" dirty="0">
                                <a:latin typeface="Cambria Math" panose="02040503050406030204" pitchFamily="18" charset="0"/>
                              </a:rPr>
                              <m:t>𝑥</m:t>
                            </m:r>
                          </m:sup>
                        </m:sSup>
                        <m:r>
                          <a:rPr lang="en-US" altLang="zh-CN" i="1" dirty="0">
                            <a:latin typeface="Cambria Math" panose="02040503050406030204" pitchFamily="18" charset="0"/>
                          </a:rPr>
                          <m:t>𝑑𝑥</m:t>
                        </m:r>
                      </m:e>
                    </m:nary>
                  </m:oMath>
                </a14:m>
                <a:endParaRPr lang="en-US" altLang="zh-CN" dirty="0"/>
              </a:p>
              <a:p>
                <a:pPr lvl="1"/>
                <a:r>
                  <a:rPr lang="zh-CN" altLang="en-US" dirty="0"/>
                  <a:t>伽玛函数性质：</a:t>
                </a:r>
                <a14:m>
                  <m:oMath xmlns:m="http://schemas.openxmlformats.org/officeDocument/2006/math">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i="1">
                            <a:latin typeface="Cambria Math" panose="02040503050406030204" pitchFamily="18" charset="0"/>
                          </a:rPr>
                          <m:t>𝛼</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𝛼</m:t>
                    </m:r>
                    <m:r>
                      <a:rPr lang="en-US" altLang="zh-CN" i="1">
                        <a:latin typeface="Cambria Math" panose="02040503050406030204" pitchFamily="18" charset="0"/>
                      </a:rPr>
                      <m:t>⋅</m:t>
                    </m:r>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i="1">
                            <a:latin typeface="Cambria Math" panose="02040503050406030204" pitchFamily="18" charset="0"/>
                          </a:rPr>
                          <m:t>𝛼</m:t>
                        </m:r>
                      </m:e>
                    </m:d>
                  </m:oMath>
                </a14:m>
                <a:endParaRPr lang="en-US" altLang="zh-CN" dirty="0"/>
              </a:p>
              <a:p>
                <a:pPr lvl="1"/>
                <a:endParaRPr lang="en-US" altLang="zh-CN" dirty="0"/>
              </a:p>
              <a:p>
                <a:r>
                  <a:rPr lang="zh-CN" altLang="en-US" dirty="0"/>
                  <a:t>对于</a:t>
                </a:r>
                <a14:m>
                  <m:oMath xmlns:m="http://schemas.openxmlformats.org/officeDocument/2006/math">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&gt;0</m:t>
                    </m:r>
                  </m:oMath>
                </a14:m>
                <a:r>
                  <a:rPr lang="zh-CN" altLang="en-US" dirty="0"/>
                  <a:t>，定义概率密度函数</a:t>
                </a:r>
                <a:endParaRPr lang="en-US" altLang="zh-CN" i="1" dirty="0">
                  <a:latin typeface="Cambria Math" panose="02040503050406030204" pitchFamily="18" charset="0"/>
                </a:endParaRPr>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𝛼</m:t>
                            </m:r>
                          </m:sup>
                        </m:sSup>
                      </m:num>
                      <m:den>
                        <m:r>
                          <m:rPr>
                            <m:sty m:val="p"/>
                          </m:rPr>
                          <a:rPr lang="en-US">
                            <a:latin typeface="Cambria Math" panose="02040503050406030204" pitchFamily="18" charset="0"/>
                          </a:rPr>
                          <m:t>Γ</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𝛼</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sup>
                    </m:sSup>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i="1">
                        <a:latin typeface="Cambria Math" panose="02040503050406030204" pitchFamily="18" charset="0"/>
                      </a:rPr>
                      <m:t>0</m:t>
                    </m:r>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&lt;0</m:t>
                    </m:r>
                  </m:oMath>
                </a14:m>
                <a:endParaRPr lang="en-US" altLang="zh-CN" dirty="0"/>
              </a:p>
              <a:p>
                <a:pPr marL="0" indent="0">
                  <a:buNone/>
                </a:pPr>
                <a:endParaRPr lang="en-US" dirty="0"/>
              </a:p>
              <a:p>
                <a:r>
                  <a:rPr lang="en-US" dirty="0" err="1"/>
                  <a:t>数学期望</a:t>
                </a:r>
                <a:endParaRPr lang="en-US" dirty="0"/>
              </a:p>
              <a:p>
                <a:pPr lvl="1"/>
                <a:r>
                  <a:rPr lang="zh-CN" altLang="en-US" sz="1980" dirty="0"/>
                  <a:t>令</a:t>
                </a:r>
                <a14:m>
                  <m:oMath xmlns:m="http://schemas.openxmlformats.org/officeDocument/2006/math">
                    <m:r>
                      <a:rPr lang="en-US" sz="1980" i="1">
                        <a:latin typeface="Cambria Math" panose="02040503050406030204" pitchFamily="18" charset="0"/>
                      </a:rPr>
                      <m:t>𝑦</m:t>
                    </m:r>
                    <m:r>
                      <a:rPr lang="en-US" sz="1980" i="1">
                        <a:latin typeface="Cambria Math" panose="02040503050406030204" pitchFamily="18" charset="0"/>
                      </a:rPr>
                      <m:t>=</m:t>
                    </m:r>
                    <m:r>
                      <a:rPr lang="en-US" sz="1980" i="1">
                        <a:latin typeface="Cambria Math" panose="02040503050406030204" pitchFamily="18" charset="0"/>
                      </a:rPr>
                      <m:t>𝜆</m:t>
                    </m:r>
                    <m:r>
                      <a:rPr lang="en-US" sz="1980" i="1">
                        <a:latin typeface="Cambria Math" panose="02040503050406030204" pitchFamily="18" charset="0"/>
                      </a:rPr>
                      <m:t>𝑥</m:t>
                    </m:r>
                  </m:oMath>
                </a14:m>
                <a:r>
                  <a:rPr lang="zh-CN" altLang="en-US" sz="1980" dirty="0"/>
                  <a:t>，</a:t>
                </a:r>
                <a14:m>
                  <m:oMath xmlns:m="http://schemas.openxmlformats.org/officeDocument/2006/math">
                    <m:nary>
                      <m:naryPr>
                        <m:ctrlPr>
                          <a:rPr lang="en-US" altLang="zh-CN" sz="1980" i="1" dirty="0" smtClean="0">
                            <a:latin typeface="Cambria Math" panose="02040503050406030204" pitchFamily="18" charset="0"/>
                          </a:rPr>
                        </m:ctrlPr>
                      </m:naryPr>
                      <m:sub>
                        <m:r>
                          <m:rPr>
                            <m:brk m:alnAt="23"/>
                          </m:rPr>
                          <a:rPr lang="en-US" altLang="zh-CN" sz="1980" i="1" dirty="0">
                            <a:latin typeface="Cambria Math" panose="02040503050406030204" pitchFamily="18" charset="0"/>
                          </a:rPr>
                          <m:t>−</m:t>
                        </m:r>
                        <m:r>
                          <a:rPr lang="en-US" altLang="zh-CN" sz="1980" i="1" dirty="0">
                            <a:latin typeface="Cambria Math" panose="02040503050406030204" pitchFamily="18" charset="0"/>
                          </a:rPr>
                          <m:t>∞</m:t>
                        </m:r>
                      </m:sub>
                      <m:sup>
                        <m:r>
                          <a:rPr lang="en-US" altLang="zh-CN" sz="1980" b="0" i="1" dirty="0" smtClean="0">
                            <a:latin typeface="Cambria Math" panose="02040503050406030204" pitchFamily="18" charset="0"/>
                          </a:rPr>
                          <m:t>+∞</m:t>
                        </m:r>
                      </m:sup>
                      <m:e>
                        <m:r>
                          <a:rPr lang="en-US" altLang="zh-CN" sz="1980" b="0" i="1" dirty="0" smtClean="0">
                            <a:latin typeface="Cambria Math" panose="02040503050406030204" pitchFamily="18" charset="0"/>
                          </a:rPr>
                          <m:t>𝑥</m:t>
                        </m:r>
                        <m:r>
                          <a:rPr lang="en-US" altLang="zh-CN" sz="1980" b="0" i="1" dirty="0" smtClean="0">
                            <a:latin typeface="Cambria Math" panose="02040503050406030204" pitchFamily="18" charset="0"/>
                          </a:rPr>
                          <m:t>⋅</m:t>
                        </m:r>
                        <m:r>
                          <a:rPr lang="en-US" altLang="zh-CN" sz="1980" i="1" dirty="0">
                            <a:latin typeface="Cambria Math" panose="02040503050406030204" pitchFamily="18" charset="0"/>
                          </a:rPr>
                          <m:t>𝑓</m:t>
                        </m:r>
                        <m:d>
                          <m:dPr>
                            <m:ctrlPr>
                              <a:rPr lang="en-US" altLang="zh-CN" sz="1980" i="1" dirty="0">
                                <a:latin typeface="Cambria Math" panose="02040503050406030204" pitchFamily="18" charset="0"/>
                              </a:rPr>
                            </m:ctrlPr>
                          </m:dPr>
                          <m:e>
                            <m:r>
                              <a:rPr lang="en-US" altLang="zh-CN" sz="1980" b="0" i="1" dirty="0" smtClean="0">
                                <a:latin typeface="Cambria Math" panose="02040503050406030204" pitchFamily="18" charset="0"/>
                              </a:rPr>
                              <m:t>𝑥</m:t>
                            </m:r>
                          </m:e>
                        </m:d>
                        <m:r>
                          <a:rPr lang="en-US" altLang="zh-CN" sz="1980" i="1" dirty="0">
                            <a:latin typeface="Cambria Math" panose="02040503050406030204" pitchFamily="18" charset="0"/>
                          </a:rPr>
                          <m:t>𝑑</m:t>
                        </m:r>
                        <m:r>
                          <a:rPr lang="en-US" altLang="zh-CN" sz="1980" b="0" i="1" dirty="0" smtClean="0">
                            <a:latin typeface="Cambria Math" panose="02040503050406030204" pitchFamily="18" charset="0"/>
                          </a:rPr>
                          <m:t>𝑥</m:t>
                        </m:r>
                      </m:e>
                    </m:nary>
                    <m:r>
                      <a:rPr lang="en-US" altLang="zh-CN" sz="1980" b="0" i="1" dirty="0" smtClean="0">
                        <a:latin typeface="Cambria Math" panose="02040503050406030204" pitchFamily="18" charset="0"/>
                      </a:rPr>
                      <m:t>=</m:t>
                    </m:r>
                    <m:nary>
                      <m:naryPr>
                        <m:ctrlPr>
                          <a:rPr lang="en-US" altLang="zh-CN" sz="1980" i="1" dirty="0">
                            <a:latin typeface="Cambria Math" panose="02040503050406030204" pitchFamily="18" charset="0"/>
                          </a:rPr>
                        </m:ctrlPr>
                      </m:naryPr>
                      <m:sub>
                        <m:r>
                          <a:rPr lang="en-US" altLang="zh-CN" sz="1980" b="0" i="1" dirty="0" smtClean="0">
                            <a:latin typeface="Cambria Math" panose="02040503050406030204" pitchFamily="18" charset="0"/>
                          </a:rPr>
                          <m:t>0</m:t>
                        </m:r>
                      </m:sub>
                      <m:sup>
                        <m:r>
                          <a:rPr lang="en-US" altLang="zh-CN" sz="1980" i="1" dirty="0">
                            <a:latin typeface="Cambria Math" panose="02040503050406030204" pitchFamily="18" charset="0"/>
                          </a:rPr>
                          <m:t>+∞</m:t>
                        </m:r>
                      </m:sup>
                      <m:e>
                        <m:f>
                          <m:fPr>
                            <m:ctrlPr>
                              <a:rPr lang="en-US" sz="1980" i="1">
                                <a:latin typeface="Cambria Math" panose="02040503050406030204" pitchFamily="18" charset="0"/>
                              </a:rPr>
                            </m:ctrlPr>
                          </m:fPr>
                          <m:num>
                            <m:sSup>
                              <m:sSupPr>
                                <m:ctrlPr>
                                  <a:rPr lang="en-US" sz="1980" i="1">
                                    <a:latin typeface="Cambria Math" panose="02040503050406030204" pitchFamily="18" charset="0"/>
                                  </a:rPr>
                                </m:ctrlPr>
                              </m:sSupPr>
                              <m:e>
                                <m:r>
                                  <a:rPr lang="en-US" sz="1980" i="1">
                                    <a:latin typeface="Cambria Math" panose="02040503050406030204" pitchFamily="18" charset="0"/>
                                  </a:rPr>
                                  <m:t>𝜆</m:t>
                                </m:r>
                              </m:e>
                              <m:sup>
                                <m:r>
                                  <a:rPr lang="en-US" sz="1980" i="1">
                                    <a:latin typeface="Cambria Math" panose="02040503050406030204" pitchFamily="18" charset="0"/>
                                  </a:rPr>
                                  <m:t>𝛼</m:t>
                                </m:r>
                              </m:sup>
                            </m:sSup>
                          </m:num>
                          <m:den>
                            <m:r>
                              <m:rPr>
                                <m:sty m:val="p"/>
                              </m:rPr>
                              <a:rPr lang="en-US" sz="1980">
                                <a:latin typeface="Cambria Math" panose="02040503050406030204" pitchFamily="18" charset="0"/>
                              </a:rPr>
                              <m:t>Γ</m:t>
                            </m:r>
                            <m:r>
                              <a:rPr lang="en-US" sz="1980" i="1">
                                <a:latin typeface="Cambria Math" panose="02040503050406030204" pitchFamily="18" charset="0"/>
                              </a:rPr>
                              <m:t>(</m:t>
                            </m:r>
                            <m:r>
                              <a:rPr lang="en-US" sz="1980" i="1">
                                <a:latin typeface="Cambria Math" panose="02040503050406030204" pitchFamily="18" charset="0"/>
                              </a:rPr>
                              <m:t>𝛼</m:t>
                            </m:r>
                            <m:r>
                              <a:rPr lang="en-US" sz="1980" i="1">
                                <a:latin typeface="Cambria Math" panose="02040503050406030204" pitchFamily="18" charset="0"/>
                              </a:rPr>
                              <m:t>)</m:t>
                            </m:r>
                          </m:den>
                        </m:f>
                        <m:sSup>
                          <m:sSupPr>
                            <m:ctrlPr>
                              <a:rPr lang="en-US" sz="1980" i="1">
                                <a:latin typeface="Cambria Math" panose="02040503050406030204" pitchFamily="18" charset="0"/>
                              </a:rPr>
                            </m:ctrlPr>
                          </m:sSupPr>
                          <m:e>
                            <m:r>
                              <a:rPr lang="en-US" sz="1980" i="1">
                                <a:latin typeface="Cambria Math" panose="02040503050406030204" pitchFamily="18" charset="0"/>
                              </a:rPr>
                              <m:t>𝑥</m:t>
                            </m:r>
                          </m:e>
                          <m:sup>
                            <m:r>
                              <a:rPr lang="en-US" sz="1980" i="1">
                                <a:latin typeface="Cambria Math" panose="02040503050406030204" pitchFamily="18" charset="0"/>
                              </a:rPr>
                              <m:t>𝛼</m:t>
                            </m:r>
                          </m:sup>
                        </m:sSup>
                        <m:sSup>
                          <m:sSupPr>
                            <m:ctrlPr>
                              <a:rPr lang="en-US" sz="1980" i="1">
                                <a:latin typeface="Cambria Math" panose="02040503050406030204" pitchFamily="18" charset="0"/>
                              </a:rPr>
                            </m:ctrlPr>
                          </m:sSupPr>
                          <m:e>
                            <m:r>
                              <a:rPr lang="en-US" sz="1980" i="1">
                                <a:latin typeface="Cambria Math" panose="02040503050406030204" pitchFamily="18" charset="0"/>
                              </a:rPr>
                              <m:t>𝑒</m:t>
                            </m:r>
                          </m:e>
                          <m:sup>
                            <m:r>
                              <a:rPr lang="en-US" sz="1980" i="1">
                                <a:latin typeface="Cambria Math" panose="02040503050406030204" pitchFamily="18" charset="0"/>
                              </a:rPr>
                              <m:t>−</m:t>
                            </m:r>
                            <m:r>
                              <a:rPr lang="en-US" sz="1980" i="1">
                                <a:latin typeface="Cambria Math" panose="02040503050406030204" pitchFamily="18" charset="0"/>
                              </a:rPr>
                              <m:t>𝜆</m:t>
                            </m:r>
                            <m:r>
                              <a:rPr lang="en-US" sz="1980" i="1">
                                <a:latin typeface="Cambria Math" panose="02040503050406030204" pitchFamily="18" charset="0"/>
                              </a:rPr>
                              <m:t>𝑥</m:t>
                            </m:r>
                          </m:sup>
                        </m:sSup>
                        <m:r>
                          <a:rPr lang="en-US" sz="1980" b="0" i="1" smtClean="0">
                            <a:latin typeface="Cambria Math" panose="02040503050406030204" pitchFamily="18" charset="0"/>
                          </a:rPr>
                          <m:t>𝑑𝑥</m:t>
                        </m:r>
                      </m:e>
                    </m:nary>
                    <m:r>
                      <a:rPr lang="en-US" altLang="zh-CN" sz="1980" i="1" dirty="0">
                        <a:latin typeface="Cambria Math" panose="02040503050406030204" pitchFamily="18" charset="0"/>
                      </a:rPr>
                      <m:t>=</m:t>
                    </m:r>
                    <m:f>
                      <m:fPr>
                        <m:ctrlPr>
                          <a:rPr lang="en-US" altLang="zh-CN" sz="1980" b="0" i="1" dirty="0" smtClean="0">
                            <a:latin typeface="Cambria Math" panose="02040503050406030204" pitchFamily="18" charset="0"/>
                          </a:rPr>
                        </m:ctrlPr>
                      </m:fPr>
                      <m:num>
                        <m:r>
                          <a:rPr lang="en-US" altLang="zh-CN" sz="1980" b="0" i="1" dirty="0" smtClean="0">
                            <a:latin typeface="Cambria Math" panose="02040503050406030204" pitchFamily="18" charset="0"/>
                          </a:rPr>
                          <m:t>1</m:t>
                        </m:r>
                      </m:num>
                      <m:den>
                        <m:r>
                          <a:rPr lang="en-US" altLang="zh-CN" sz="1980" i="1" dirty="0">
                            <a:latin typeface="Cambria Math" panose="02040503050406030204" pitchFamily="18" charset="0"/>
                          </a:rPr>
                          <m:t>𝜆</m:t>
                        </m:r>
                      </m:den>
                    </m:f>
                    <m:nary>
                      <m:naryPr>
                        <m:ctrlPr>
                          <a:rPr lang="en-US" altLang="zh-CN" sz="1980" i="1" dirty="0">
                            <a:latin typeface="Cambria Math" panose="02040503050406030204" pitchFamily="18" charset="0"/>
                          </a:rPr>
                        </m:ctrlPr>
                      </m:naryPr>
                      <m:sub>
                        <m:r>
                          <m:rPr>
                            <m:brk m:alnAt="23"/>
                          </m:rPr>
                          <a:rPr lang="en-US" altLang="zh-CN" sz="1980" b="0" i="1" dirty="0" smtClean="0">
                            <a:latin typeface="Cambria Math" panose="02040503050406030204" pitchFamily="18" charset="0"/>
                          </a:rPr>
                          <m:t>0</m:t>
                        </m:r>
                      </m:sub>
                      <m:sup>
                        <m:r>
                          <a:rPr lang="en-US" altLang="zh-CN" sz="1980" i="1" dirty="0">
                            <a:latin typeface="Cambria Math" panose="02040503050406030204" pitchFamily="18" charset="0"/>
                          </a:rPr>
                          <m:t>+∞</m:t>
                        </m:r>
                      </m:sup>
                      <m:e>
                        <m:f>
                          <m:fPr>
                            <m:ctrlPr>
                              <a:rPr lang="en-US" sz="1980" i="1">
                                <a:latin typeface="Cambria Math" panose="02040503050406030204" pitchFamily="18" charset="0"/>
                              </a:rPr>
                            </m:ctrlPr>
                          </m:fPr>
                          <m:num>
                            <m:sSup>
                              <m:sSupPr>
                                <m:ctrlPr>
                                  <a:rPr lang="en-US" sz="1980" i="1">
                                    <a:latin typeface="Cambria Math" panose="02040503050406030204" pitchFamily="18" charset="0"/>
                                  </a:rPr>
                                </m:ctrlPr>
                              </m:sSupPr>
                              <m:e>
                                <m:r>
                                  <a:rPr lang="en-US" sz="1980" b="0" i="1" smtClean="0">
                                    <a:latin typeface="Cambria Math" panose="02040503050406030204" pitchFamily="18" charset="0"/>
                                  </a:rPr>
                                  <m:t>𝑦</m:t>
                                </m:r>
                              </m:e>
                              <m:sup>
                                <m:r>
                                  <a:rPr lang="en-US" sz="1980" i="1">
                                    <a:latin typeface="Cambria Math" panose="02040503050406030204" pitchFamily="18" charset="0"/>
                                  </a:rPr>
                                  <m:t>𝛼</m:t>
                                </m:r>
                              </m:sup>
                            </m:sSup>
                            <m:sSup>
                              <m:sSupPr>
                                <m:ctrlPr>
                                  <a:rPr lang="en-US" sz="1980" i="1">
                                    <a:latin typeface="Cambria Math" panose="02040503050406030204" pitchFamily="18" charset="0"/>
                                  </a:rPr>
                                </m:ctrlPr>
                              </m:sSupPr>
                              <m:e>
                                <m:r>
                                  <a:rPr lang="en-US" sz="1980" i="1">
                                    <a:latin typeface="Cambria Math" panose="02040503050406030204" pitchFamily="18" charset="0"/>
                                  </a:rPr>
                                  <m:t>𝑒</m:t>
                                </m:r>
                              </m:e>
                              <m:sup>
                                <m:r>
                                  <a:rPr lang="en-US" sz="1980" i="1">
                                    <a:latin typeface="Cambria Math" panose="02040503050406030204" pitchFamily="18" charset="0"/>
                                  </a:rPr>
                                  <m:t>−</m:t>
                                </m:r>
                                <m:r>
                                  <a:rPr lang="en-US" sz="1980" b="0" i="1" smtClean="0">
                                    <a:latin typeface="Cambria Math" panose="02040503050406030204" pitchFamily="18" charset="0"/>
                                  </a:rPr>
                                  <m:t>𝑦</m:t>
                                </m:r>
                              </m:sup>
                            </m:sSup>
                          </m:num>
                          <m:den>
                            <m:r>
                              <m:rPr>
                                <m:sty m:val="p"/>
                              </m:rPr>
                              <a:rPr lang="en-US" sz="1980">
                                <a:latin typeface="Cambria Math" panose="02040503050406030204" pitchFamily="18" charset="0"/>
                              </a:rPr>
                              <m:t>Γ</m:t>
                            </m:r>
                            <m:r>
                              <a:rPr lang="en-US" sz="1980" i="1">
                                <a:latin typeface="Cambria Math" panose="02040503050406030204" pitchFamily="18" charset="0"/>
                              </a:rPr>
                              <m:t>(</m:t>
                            </m:r>
                            <m:r>
                              <a:rPr lang="en-US" sz="1980" i="1">
                                <a:latin typeface="Cambria Math" panose="02040503050406030204" pitchFamily="18" charset="0"/>
                              </a:rPr>
                              <m:t>𝛼</m:t>
                            </m:r>
                            <m:r>
                              <a:rPr lang="en-US" sz="1980" i="1">
                                <a:latin typeface="Cambria Math" panose="02040503050406030204" pitchFamily="18" charset="0"/>
                              </a:rPr>
                              <m:t>)</m:t>
                            </m:r>
                          </m:den>
                        </m:f>
                        <m:r>
                          <a:rPr lang="en-US" sz="1980" i="1">
                            <a:latin typeface="Cambria Math" panose="02040503050406030204" pitchFamily="18" charset="0"/>
                          </a:rPr>
                          <m:t>𝑑</m:t>
                        </m:r>
                        <m:r>
                          <a:rPr lang="en-US" sz="1980" b="0" i="1" smtClean="0">
                            <a:latin typeface="Cambria Math" panose="02040503050406030204" pitchFamily="18" charset="0"/>
                          </a:rPr>
                          <m:t>𝑦</m:t>
                        </m:r>
                      </m:e>
                    </m:nary>
                    <m:r>
                      <a:rPr lang="en-US" sz="1980" b="0" i="1" smtClean="0">
                        <a:latin typeface="Cambria Math" panose="02040503050406030204" pitchFamily="18" charset="0"/>
                      </a:rPr>
                      <m:t>=</m:t>
                    </m:r>
                    <m:f>
                      <m:fPr>
                        <m:ctrlPr>
                          <a:rPr lang="en-US" sz="1980" b="0" i="1" smtClean="0">
                            <a:latin typeface="Cambria Math" panose="02040503050406030204" pitchFamily="18" charset="0"/>
                          </a:rPr>
                        </m:ctrlPr>
                      </m:fPr>
                      <m:num>
                        <m:r>
                          <m:rPr>
                            <m:sty m:val="p"/>
                          </m:rPr>
                          <a:rPr lang="en-US" sz="1980" b="0" i="0" smtClean="0">
                            <a:latin typeface="Cambria Math" panose="02040503050406030204" pitchFamily="18" charset="0"/>
                          </a:rPr>
                          <m:t>Γ</m:t>
                        </m:r>
                        <m:d>
                          <m:dPr>
                            <m:ctrlPr>
                              <a:rPr lang="en-US" sz="1980" b="0" i="1" smtClean="0">
                                <a:latin typeface="Cambria Math" panose="02040503050406030204" pitchFamily="18" charset="0"/>
                              </a:rPr>
                            </m:ctrlPr>
                          </m:dPr>
                          <m:e>
                            <m:r>
                              <a:rPr lang="en-US" sz="1980" b="0" i="1" smtClean="0">
                                <a:latin typeface="Cambria Math" panose="02040503050406030204" pitchFamily="18" charset="0"/>
                              </a:rPr>
                              <m:t>𝛼</m:t>
                            </m:r>
                            <m:r>
                              <a:rPr lang="en-US" sz="1980" b="0" i="1" smtClean="0">
                                <a:latin typeface="Cambria Math" panose="02040503050406030204" pitchFamily="18" charset="0"/>
                              </a:rPr>
                              <m:t>+1</m:t>
                            </m:r>
                          </m:e>
                        </m:d>
                      </m:num>
                      <m:den>
                        <m:r>
                          <m:rPr>
                            <m:sty m:val="p"/>
                          </m:rPr>
                          <a:rPr lang="en-US" sz="1980" b="0" i="0" smtClean="0">
                            <a:latin typeface="Cambria Math" panose="02040503050406030204" pitchFamily="18" charset="0"/>
                          </a:rPr>
                          <m:t>Γ</m:t>
                        </m:r>
                        <m:d>
                          <m:dPr>
                            <m:ctrlPr>
                              <a:rPr lang="en-US" sz="1980" b="0" i="1" smtClean="0">
                                <a:latin typeface="Cambria Math" panose="02040503050406030204" pitchFamily="18" charset="0"/>
                              </a:rPr>
                            </m:ctrlPr>
                          </m:dPr>
                          <m:e>
                            <m:r>
                              <a:rPr lang="en-US" sz="1980" b="0" i="1" smtClean="0">
                                <a:latin typeface="Cambria Math" panose="02040503050406030204" pitchFamily="18" charset="0"/>
                              </a:rPr>
                              <m:t>𝛼</m:t>
                            </m:r>
                          </m:e>
                        </m:d>
                        <m:r>
                          <a:rPr lang="en-US" sz="1980" b="0" i="1" smtClean="0">
                            <a:latin typeface="Cambria Math" panose="02040503050406030204" pitchFamily="18" charset="0"/>
                          </a:rPr>
                          <m:t>⋅</m:t>
                        </m:r>
                        <m:r>
                          <a:rPr lang="en-US" sz="1980" b="0" i="1" smtClean="0">
                            <a:latin typeface="Cambria Math" panose="02040503050406030204" pitchFamily="18" charset="0"/>
                          </a:rPr>
                          <m:t>𝜆</m:t>
                        </m:r>
                      </m:den>
                    </m:f>
                    <m:r>
                      <a:rPr lang="en-US" sz="1980" b="0" i="1" smtClean="0">
                        <a:latin typeface="Cambria Math" panose="02040503050406030204" pitchFamily="18" charset="0"/>
                      </a:rPr>
                      <m:t>=</m:t>
                    </m:r>
                    <m:f>
                      <m:fPr>
                        <m:ctrlPr>
                          <a:rPr lang="en-US" sz="1980" b="0" i="1" smtClean="0">
                            <a:latin typeface="Cambria Math" panose="02040503050406030204" pitchFamily="18" charset="0"/>
                          </a:rPr>
                        </m:ctrlPr>
                      </m:fPr>
                      <m:num>
                        <m:r>
                          <a:rPr lang="en-US" sz="1980" b="0" i="1" smtClean="0">
                            <a:latin typeface="Cambria Math" panose="02040503050406030204" pitchFamily="18" charset="0"/>
                          </a:rPr>
                          <m:t>𝛼</m:t>
                        </m:r>
                      </m:num>
                      <m:den>
                        <m:r>
                          <a:rPr lang="en-US" sz="1980" b="0" i="1" smtClean="0">
                            <a:latin typeface="Cambria Math" panose="02040503050406030204" pitchFamily="18" charset="0"/>
                          </a:rPr>
                          <m:t>𝜆</m:t>
                        </m:r>
                      </m:den>
                    </m:f>
                  </m:oMath>
                </a14:m>
                <a:endParaRPr lang="en-US" sz="1980" dirty="0"/>
              </a:p>
            </p:txBody>
          </p:sp>
        </mc:Choice>
        <mc:Fallback xmlns="">
          <p:sp>
            <p:nvSpPr>
              <p:cNvPr id="3" name="Content Placeholder 2">
                <a:extLst>
                  <a:ext uri="{FF2B5EF4-FFF2-40B4-BE49-F238E27FC236}">
                    <a16:creationId xmlns:a16="http://schemas.microsoft.com/office/drawing/2014/main" id="{CE717D9A-C3E6-8036-A4EE-0D979216A592}"/>
                  </a:ext>
                </a:extLst>
              </p:cNvPr>
              <p:cNvSpPr>
                <a:spLocks noGrp="1" noRot="1" noChangeAspect="1" noMove="1" noResize="1" noEditPoints="1" noAdjustHandles="1" noChangeArrowheads="1" noChangeShapeType="1" noTextEdit="1"/>
              </p:cNvSpPr>
              <p:nvPr>
                <p:ph sz="quarter" idx="10"/>
              </p:nvPr>
            </p:nvSpPr>
            <p:spPr>
              <a:blipFill>
                <a:blip r:embed="rId3"/>
                <a:stretch>
                  <a:fillRect l="-444" t="-130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DD6A57F-4CEA-10BD-7A95-3E6ECBACBB04}"/>
              </a:ext>
            </a:extLst>
          </p:cNvPr>
          <p:cNvSpPr>
            <a:spLocks noGrp="1"/>
          </p:cNvSpPr>
          <p:nvPr>
            <p:ph type="sldNum" sz="quarter" idx="11"/>
          </p:nvPr>
        </p:nvSpPr>
        <p:spPr/>
        <p:txBody>
          <a:bodyPr/>
          <a:lstStyle/>
          <a:p>
            <a:fld id="{E9FD2F2E-2D34-446F-9C3A-5329E7A0BF4B}" type="slidenum">
              <a:rPr lang="en-GB" smtClean="0"/>
              <a:pPr/>
              <a:t>27</a:t>
            </a:fld>
            <a:endParaRPr lang="en-GB" dirty="0"/>
          </a:p>
        </p:txBody>
      </p:sp>
    </p:spTree>
    <p:extLst>
      <p:ext uri="{BB962C8B-B14F-4D97-AF65-F5344CB8AC3E}">
        <p14:creationId xmlns:p14="http://schemas.microsoft.com/office/powerpoint/2010/main" val="70911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685C2-5B10-46F3-6043-0BE2A8177672}"/>
              </a:ext>
            </a:extLst>
          </p:cNvPr>
          <p:cNvSpPr>
            <a:spLocks noGrp="1"/>
          </p:cNvSpPr>
          <p:nvPr>
            <p:ph type="title"/>
          </p:nvPr>
        </p:nvSpPr>
        <p:spPr/>
        <p:txBody>
          <a:bodyPr/>
          <a:lstStyle/>
          <a:p>
            <a:r>
              <a:rPr lang="en-US" altLang="zh-CN" sz="3600" dirty="0"/>
              <a:t>4.</a:t>
            </a:r>
            <a:r>
              <a:rPr lang="zh-CN" altLang="en-US" sz="36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972273-C545-6E43-A574-A0C7219F8AE0}"/>
                  </a:ext>
                </a:extLst>
              </p:cNvPr>
              <p:cNvSpPr>
                <a:spLocks noGrp="1"/>
              </p:cNvSpPr>
              <p:nvPr>
                <p:ph sz="quarter" idx="10"/>
              </p:nvPr>
            </p:nvSpPr>
            <p:spPr/>
            <p:txBody>
              <a:bodyPr/>
              <a:lstStyle/>
              <a:p>
                <a:r>
                  <a:rPr lang="zh-CN" altLang="en-US" dirty="0"/>
                  <a:t>伽玛函数</a:t>
                </a:r>
                <a14:m>
                  <m:oMath xmlns:m="http://schemas.openxmlformats.org/officeDocument/2006/math">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i="1">
                            <a:latin typeface="Cambria Math" panose="02040503050406030204" pitchFamily="18" charset="0"/>
                          </a:rPr>
                          <m:t>𝛼</m:t>
                        </m:r>
                      </m:e>
                    </m:d>
                    <m:r>
                      <a:rPr lang="en-US" altLang="zh-CN" i="1">
                        <a:latin typeface="Cambria Math" panose="02040503050406030204" pitchFamily="18" charset="0"/>
                      </a:rPr>
                      <m:t>=</m:t>
                    </m:r>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0</m:t>
                        </m:r>
                      </m:sub>
                      <m:sup>
                        <m:r>
                          <a:rPr lang="en-US" altLang="zh-CN" i="1" dirty="0">
                            <a:latin typeface="Cambria Math" panose="02040503050406030204" pitchFamily="18" charset="0"/>
                          </a:rPr>
                          <m:t>+∞</m:t>
                        </m:r>
                      </m:sup>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𝛼</m:t>
                            </m:r>
                            <m:r>
                              <a:rPr lang="en-US" altLang="zh-CN" i="1" dirty="0">
                                <a:latin typeface="Cambria Math" panose="02040503050406030204" pitchFamily="18" charset="0"/>
                              </a:rPr>
                              <m:t>−1</m:t>
                            </m:r>
                          </m:sup>
                        </m:sSup>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𝑒</m:t>
                            </m:r>
                          </m:e>
                          <m:sup>
                            <m:r>
                              <a:rPr lang="en-US" altLang="zh-CN" i="1" dirty="0">
                                <a:latin typeface="Cambria Math" panose="02040503050406030204" pitchFamily="18" charset="0"/>
                              </a:rPr>
                              <m:t>−</m:t>
                            </m:r>
                            <m:r>
                              <a:rPr lang="en-US" altLang="zh-CN" i="1" dirty="0">
                                <a:latin typeface="Cambria Math" panose="02040503050406030204" pitchFamily="18" charset="0"/>
                              </a:rPr>
                              <m:t>𝑥</m:t>
                            </m:r>
                          </m:sup>
                        </m:sSup>
                        <m:r>
                          <a:rPr lang="en-US" altLang="zh-CN" i="1" dirty="0">
                            <a:latin typeface="Cambria Math" panose="02040503050406030204" pitchFamily="18" charset="0"/>
                          </a:rPr>
                          <m:t>𝑑𝑥</m:t>
                        </m:r>
                      </m:e>
                    </m:nary>
                  </m:oMath>
                </a14:m>
                <a:endParaRPr lang="en-US" altLang="zh-CN" dirty="0"/>
              </a:p>
              <a:p>
                <a:pPr lvl="1"/>
                <a:r>
                  <a:rPr lang="zh-CN" altLang="en-US" dirty="0"/>
                  <a:t>伽玛函数性质：</a:t>
                </a:r>
                <a14:m>
                  <m:oMath xmlns:m="http://schemas.openxmlformats.org/officeDocument/2006/math">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i="1">
                            <a:latin typeface="Cambria Math" panose="02040503050406030204" pitchFamily="18" charset="0"/>
                          </a:rPr>
                          <m:t>𝛼</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𝛼</m:t>
                    </m:r>
                    <m:r>
                      <a:rPr lang="en-US" altLang="zh-CN" i="1">
                        <a:latin typeface="Cambria Math" panose="02040503050406030204" pitchFamily="18" charset="0"/>
                      </a:rPr>
                      <m:t>⋅</m:t>
                    </m:r>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i="1">
                            <a:latin typeface="Cambria Math" panose="02040503050406030204" pitchFamily="18" charset="0"/>
                          </a:rPr>
                          <m:t>𝛼</m:t>
                        </m:r>
                      </m:e>
                    </m:d>
                  </m:oMath>
                </a14:m>
                <a:endParaRPr lang="en-US" altLang="zh-CN" dirty="0"/>
              </a:p>
              <a:p>
                <a:pPr lvl="1"/>
                <a:endParaRPr lang="en-US" altLang="zh-CN" dirty="0"/>
              </a:p>
              <a:p>
                <a:r>
                  <a:rPr lang="zh-CN" altLang="en-US" dirty="0"/>
                  <a:t>对于</a:t>
                </a:r>
                <a14:m>
                  <m:oMath xmlns:m="http://schemas.openxmlformats.org/officeDocument/2006/math">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&gt;0</m:t>
                    </m:r>
                  </m:oMath>
                </a14:m>
                <a:r>
                  <a:rPr lang="zh-CN" altLang="en-US" dirty="0"/>
                  <a:t>，定义概率密度函数</a:t>
                </a:r>
                <a:endParaRPr lang="en-US" altLang="zh-CN" i="1" dirty="0">
                  <a:latin typeface="Cambria Math" panose="02040503050406030204" pitchFamily="18" charset="0"/>
                </a:endParaRPr>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𝛼</m:t>
                            </m:r>
                          </m:sup>
                        </m:sSup>
                      </m:num>
                      <m:den>
                        <m:r>
                          <m:rPr>
                            <m:sty m:val="p"/>
                          </m:rPr>
                          <a:rPr lang="en-US">
                            <a:latin typeface="Cambria Math" panose="02040503050406030204" pitchFamily="18" charset="0"/>
                          </a:rPr>
                          <m:t>Γ</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𝛼</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sup>
                    </m:sSup>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i="1">
                        <a:latin typeface="Cambria Math" panose="02040503050406030204" pitchFamily="18" charset="0"/>
                      </a:rPr>
                      <m:t>0</m:t>
                    </m:r>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&lt;0</m:t>
                    </m:r>
                  </m:oMath>
                </a14:m>
                <a:endParaRPr lang="en-US" dirty="0"/>
              </a:p>
              <a:p>
                <a:endParaRPr lang="en-US" dirty="0"/>
              </a:p>
              <a:p>
                <a14:m>
                  <m:oMath xmlns:m="http://schemas.openxmlformats.org/officeDocument/2006/math">
                    <m:r>
                      <a:rPr lang="en-US" altLang="zh-CN" b="0" i="1" dirty="0" smtClean="0">
                        <a:latin typeface="Cambria Math" panose="02040503050406030204" pitchFamily="18" charset="0"/>
                      </a:rPr>
                      <m:t>𝐸</m:t>
                    </m:r>
                    <m:d>
                      <m:dPr>
                        <m:ctrlPr>
                          <a:rPr lang="en-US" altLang="zh-CN" b="0" i="1" dirty="0" smtClean="0">
                            <a:latin typeface="Cambria Math" panose="02040503050406030204" pitchFamily="18" charset="0"/>
                          </a:rPr>
                        </m:ctrlPr>
                      </m:dPr>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𝑋</m:t>
                            </m:r>
                          </m:e>
                          <m:sup>
                            <m:r>
                              <a:rPr lang="en-US" altLang="zh-CN" b="0" i="1" dirty="0" smtClean="0">
                                <a:latin typeface="Cambria Math" panose="02040503050406030204" pitchFamily="18" charset="0"/>
                              </a:rPr>
                              <m:t>2</m:t>
                            </m:r>
                          </m:sup>
                        </m:sSup>
                      </m:e>
                    </m:d>
                  </m:oMath>
                </a14:m>
                <a:endParaRPr lang="en-US" altLang="zh-CN" b="0" i="1" dirty="0">
                  <a:latin typeface="Cambria Math" panose="02040503050406030204" pitchFamily="18" charset="0"/>
                </a:endParaRPr>
              </a:p>
              <a:p>
                <a:pPr lvl="1"/>
                <a:r>
                  <a:rPr lang="zh-CN" altLang="en-US" sz="1800" dirty="0"/>
                  <a:t>令</a:t>
                </a:r>
                <a14:m>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𝜆</m:t>
                    </m:r>
                    <m:r>
                      <a:rPr lang="en-US" sz="1800" i="1">
                        <a:latin typeface="Cambria Math" panose="02040503050406030204" pitchFamily="18" charset="0"/>
                      </a:rPr>
                      <m:t>𝑥</m:t>
                    </m:r>
                  </m:oMath>
                </a14:m>
                <a:r>
                  <a:rPr lang="zh-CN" altLang="en-US" sz="1977" b="0" dirty="0"/>
                  <a:t>，</a:t>
                </a:r>
                <a14:m>
                  <m:oMath xmlns:m="http://schemas.openxmlformats.org/officeDocument/2006/math">
                    <m:nary>
                      <m:naryPr>
                        <m:ctrlPr>
                          <a:rPr lang="en-US" altLang="zh-CN" sz="1977" i="1" dirty="0" smtClean="0">
                            <a:latin typeface="Cambria Math" panose="02040503050406030204" pitchFamily="18" charset="0"/>
                          </a:rPr>
                        </m:ctrlPr>
                      </m:naryPr>
                      <m:sub>
                        <m:r>
                          <m:rPr>
                            <m:brk m:alnAt="23"/>
                          </m:rPr>
                          <a:rPr lang="en-US" altLang="zh-CN" sz="1977" i="1" dirty="0">
                            <a:latin typeface="Cambria Math" panose="02040503050406030204" pitchFamily="18" charset="0"/>
                          </a:rPr>
                          <m:t>−</m:t>
                        </m:r>
                        <m:r>
                          <a:rPr lang="en-US" altLang="zh-CN" sz="1977" i="1" dirty="0">
                            <a:latin typeface="Cambria Math" panose="02040503050406030204" pitchFamily="18" charset="0"/>
                          </a:rPr>
                          <m:t>∞</m:t>
                        </m:r>
                      </m:sub>
                      <m:sup>
                        <m:r>
                          <a:rPr lang="en-US" altLang="zh-CN" sz="1977" b="0" i="1" dirty="0" smtClean="0">
                            <a:latin typeface="Cambria Math" panose="02040503050406030204" pitchFamily="18" charset="0"/>
                          </a:rPr>
                          <m:t>+∞</m:t>
                        </m:r>
                      </m:sup>
                      <m:e>
                        <m:sSup>
                          <m:sSupPr>
                            <m:ctrlPr>
                              <a:rPr lang="en-US" altLang="zh-CN" sz="1977" b="0" i="1" dirty="0" smtClean="0">
                                <a:latin typeface="Cambria Math" panose="02040503050406030204" pitchFamily="18" charset="0"/>
                              </a:rPr>
                            </m:ctrlPr>
                          </m:sSupPr>
                          <m:e>
                            <m:r>
                              <a:rPr lang="en-US" altLang="zh-CN" sz="1977" b="0" i="1" dirty="0" smtClean="0">
                                <a:latin typeface="Cambria Math" panose="02040503050406030204" pitchFamily="18" charset="0"/>
                              </a:rPr>
                              <m:t>𝑥</m:t>
                            </m:r>
                          </m:e>
                          <m:sup>
                            <m:r>
                              <a:rPr lang="en-US" altLang="zh-CN" sz="1977" b="0" i="1" dirty="0" smtClean="0">
                                <a:latin typeface="Cambria Math" panose="02040503050406030204" pitchFamily="18" charset="0"/>
                              </a:rPr>
                              <m:t>2</m:t>
                            </m:r>
                          </m:sup>
                        </m:sSup>
                        <m:r>
                          <a:rPr lang="en-US" altLang="zh-CN" sz="1977" i="1" dirty="0">
                            <a:latin typeface="Cambria Math" panose="02040503050406030204" pitchFamily="18" charset="0"/>
                          </a:rPr>
                          <m:t>𝑓</m:t>
                        </m:r>
                        <m:d>
                          <m:dPr>
                            <m:ctrlPr>
                              <a:rPr lang="en-US" altLang="zh-CN" sz="1977" i="1" dirty="0">
                                <a:latin typeface="Cambria Math" panose="02040503050406030204" pitchFamily="18" charset="0"/>
                              </a:rPr>
                            </m:ctrlPr>
                          </m:dPr>
                          <m:e>
                            <m:r>
                              <a:rPr lang="en-US" altLang="zh-CN" sz="1977" b="0" i="1" dirty="0" smtClean="0">
                                <a:latin typeface="Cambria Math" panose="02040503050406030204" pitchFamily="18" charset="0"/>
                              </a:rPr>
                              <m:t>𝑥</m:t>
                            </m:r>
                          </m:e>
                        </m:d>
                        <m:r>
                          <a:rPr lang="en-US" altLang="zh-CN" sz="1977" i="1" dirty="0">
                            <a:latin typeface="Cambria Math" panose="02040503050406030204" pitchFamily="18" charset="0"/>
                          </a:rPr>
                          <m:t>𝑑</m:t>
                        </m:r>
                        <m:r>
                          <a:rPr lang="en-US" altLang="zh-CN" sz="1977" b="0" i="1" dirty="0" smtClean="0">
                            <a:latin typeface="Cambria Math" panose="02040503050406030204" pitchFamily="18" charset="0"/>
                          </a:rPr>
                          <m:t>𝑥</m:t>
                        </m:r>
                      </m:e>
                    </m:nary>
                    <m:r>
                      <a:rPr lang="en-US" altLang="zh-CN" sz="1977" b="0" i="1" dirty="0" smtClean="0">
                        <a:latin typeface="Cambria Math" panose="02040503050406030204" pitchFamily="18" charset="0"/>
                      </a:rPr>
                      <m:t>=</m:t>
                    </m:r>
                    <m:nary>
                      <m:naryPr>
                        <m:ctrlPr>
                          <a:rPr lang="en-US" altLang="zh-CN" sz="1977" i="1" dirty="0">
                            <a:latin typeface="Cambria Math" panose="02040503050406030204" pitchFamily="18" charset="0"/>
                          </a:rPr>
                        </m:ctrlPr>
                      </m:naryPr>
                      <m:sub>
                        <m:r>
                          <a:rPr lang="en-US" altLang="zh-CN" sz="1977" b="0" i="1" dirty="0" smtClean="0">
                            <a:latin typeface="Cambria Math" panose="02040503050406030204" pitchFamily="18" charset="0"/>
                          </a:rPr>
                          <m:t>0</m:t>
                        </m:r>
                      </m:sub>
                      <m:sup>
                        <m:r>
                          <a:rPr lang="en-US" altLang="zh-CN" sz="1977" i="1" dirty="0">
                            <a:latin typeface="Cambria Math" panose="02040503050406030204" pitchFamily="18" charset="0"/>
                          </a:rPr>
                          <m:t>+∞</m:t>
                        </m:r>
                      </m:sup>
                      <m:e>
                        <m:f>
                          <m:fPr>
                            <m:ctrlPr>
                              <a:rPr lang="en-US" sz="1977" i="1">
                                <a:latin typeface="Cambria Math" panose="02040503050406030204" pitchFamily="18" charset="0"/>
                              </a:rPr>
                            </m:ctrlPr>
                          </m:fPr>
                          <m:num>
                            <m:sSup>
                              <m:sSupPr>
                                <m:ctrlPr>
                                  <a:rPr lang="en-US" sz="1977" i="1">
                                    <a:latin typeface="Cambria Math" panose="02040503050406030204" pitchFamily="18" charset="0"/>
                                  </a:rPr>
                                </m:ctrlPr>
                              </m:sSupPr>
                              <m:e>
                                <m:r>
                                  <a:rPr lang="en-US" sz="1977" i="1">
                                    <a:latin typeface="Cambria Math" panose="02040503050406030204" pitchFamily="18" charset="0"/>
                                  </a:rPr>
                                  <m:t>𝜆</m:t>
                                </m:r>
                              </m:e>
                              <m:sup>
                                <m:r>
                                  <a:rPr lang="en-US" sz="1977" i="1">
                                    <a:latin typeface="Cambria Math" panose="02040503050406030204" pitchFamily="18" charset="0"/>
                                  </a:rPr>
                                  <m:t>𝛼</m:t>
                                </m:r>
                              </m:sup>
                            </m:sSup>
                          </m:num>
                          <m:den>
                            <m:r>
                              <m:rPr>
                                <m:sty m:val="p"/>
                              </m:rPr>
                              <a:rPr lang="en-US" sz="1977">
                                <a:latin typeface="Cambria Math" panose="02040503050406030204" pitchFamily="18" charset="0"/>
                              </a:rPr>
                              <m:t>Γ</m:t>
                            </m:r>
                            <m:r>
                              <a:rPr lang="en-US" sz="1977" i="1">
                                <a:latin typeface="Cambria Math" panose="02040503050406030204" pitchFamily="18" charset="0"/>
                              </a:rPr>
                              <m:t>(</m:t>
                            </m:r>
                            <m:r>
                              <a:rPr lang="en-US" sz="1977" i="1">
                                <a:latin typeface="Cambria Math" panose="02040503050406030204" pitchFamily="18" charset="0"/>
                              </a:rPr>
                              <m:t>𝛼</m:t>
                            </m:r>
                            <m:r>
                              <a:rPr lang="en-US" sz="1977" i="1">
                                <a:latin typeface="Cambria Math" panose="02040503050406030204" pitchFamily="18" charset="0"/>
                              </a:rPr>
                              <m:t>)</m:t>
                            </m:r>
                          </m:den>
                        </m:f>
                        <m:sSup>
                          <m:sSupPr>
                            <m:ctrlPr>
                              <a:rPr lang="en-US" sz="1977" i="1">
                                <a:latin typeface="Cambria Math" panose="02040503050406030204" pitchFamily="18" charset="0"/>
                              </a:rPr>
                            </m:ctrlPr>
                          </m:sSupPr>
                          <m:e>
                            <m:r>
                              <a:rPr lang="en-US" sz="1977" i="1">
                                <a:latin typeface="Cambria Math" panose="02040503050406030204" pitchFamily="18" charset="0"/>
                              </a:rPr>
                              <m:t>𝑥</m:t>
                            </m:r>
                          </m:e>
                          <m:sup>
                            <m:r>
                              <a:rPr lang="en-US" sz="1977" i="1">
                                <a:latin typeface="Cambria Math" panose="02040503050406030204" pitchFamily="18" charset="0"/>
                              </a:rPr>
                              <m:t>𝛼</m:t>
                            </m:r>
                            <m:r>
                              <a:rPr lang="en-US" altLang="zh-CN" sz="1977" b="0" i="1" smtClean="0">
                                <a:latin typeface="Cambria Math" panose="02040503050406030204" pitchFamily="18" charset="0"/>
                              </a:rPr>
                              <m:t>+1</m:t>
                            </m:r>
                          </m:sup>
                        </m:sSup>
                        <m:sSup>
                          <m:sSupPr>
                            <m:ctrlPr>
                              <a:rPr lang="en-US" sz="1977" i="1">
                                <a:latin typeface="Cambria Math" panose="02040503050406030204" pitchFamily="18" charset="0"/>
                              </a:rPr>
                            </m:ctrlPr>
                          </m:sSupPr>
                          <m:e>
                            <m:r>
                              <a:rPr lang="en-US" sz="1977" i="1">
                                <a:latin typeface="Cambria Math" panose="02040503050406030204" pitchFamily="18" charset="0"/>
                              </a:rPr>
                              <m:t>𝑒</m:t>
                            </m:r>
                          </m:e>
                          <m:sup>
                            <m:r>
                              <a:rPr lang="en-US" sz="1977" i="1">
                                <a:latin typeface="Cambria Math" panose="02040503050406030204" pitchFamily="18" charset="0"/>
                              </a:rPr>
                              <m:t>−</m:t>
                            </m:r>
                            <m:r>
                              <a:rPr lang="en-US" sz="1977" i="1">
                                <a:latin typeface="Cambria Math" panose="02040503050406030204" pitchFamily="18" charset="0"/>
                              </a:rPr>
                              <m:t>𝜆</m:t>
                            </m:r>
                            <m:r>
                              <a:rPr lang="en-US" sz="1977" i="1">
                                <a:latin typeface="Cambria Math" panose="02040503050406030204" pitchFamily="18" charset="0"/>
                              </a:rPr>
                              <m:t>𝑥</m:t>
                            </m:r>
                          </m:sup>
                        </m:sSup>
                        <m:r>
                          <a:rPr lang="en-US" sz="1977" b="0" i="1" smtClean="0">
                            <a:latin typeface="Cambria Math" panose="02040503050406030204" pitchFamily="18" charset="0"/>
                          </a:rPr>
                          <m:t>𝑑𝑥</m:t>
                        </m:r>
                      </m:e>
                    </m:nary>
                    <m:r>
                      <a:rPr lang="en-US" altLang="zh-CN" sz="1977" i="1" dirty="0">
                        <a:latin typeface="Cambria Math" panose="02040503050406030204" pitchFamily="18" charset="0"/>
                      </a:rPr>
                      <m:t>=</m:t>
                    </m:r>
                    <m:f>
                      <m:fPr>
                        <m:ctrlPr>
                          <a:rPr lang="en-US" altLang="zh-CN" sz="1977" b="0" i="1" dirty="0" smtClean="0">
                            <a:latin typeface="Cambria Math" panose="02040503050406030204" pitchFamily="18" charset="0"/>
                          </a:rPr>
                        </m:ctrlPr>
                      </m:fPr>
                      <m:num>
                        <m:r>
                          <a:rPr lang="en-US" altLang="zh-CN" sz="1977" b="0" i="1" dirty="0" smtClean="0">
                            <a:latin typeface="Cambria Math" panose="02040503050406030204" pitchFamily="18" charset="0"/>
                          </a:rPr>
                          <m:t>1</m:t>
                        </m:r>
                      </m:num>
                      <m:den>
                        <m:sSup>
                          <m:sSupPr>
                            <m:ctrlPr>
                              <a:rPr lang="en-US" altLang="zh-CN" sz="1977" b="0" i="1" dirty="0" smtClean="0">
                                <a:latin typeface="Cambria Math" panose="02040503050406030204" pitchFamily="18" charset="0"/>
                              </a:rPr>
                            </m:ctrlPr>
                          </m:sSupPr>
                          <m:e>
                            <m:r>
                              <a:rPr lang="en-US" altLang="zh-CN" sz="1977" i="1" dirty="0">
                                <a:latin typeface="Cambria Math" panose="02040503050406030204" pitchFamily="18" charset="0"/>
                              </a:rPr>
                              <m:t>𝜆</m:t>
                            </m:r>
                          </m:e>
                          <m:sup>
                            <m:r>
                              <a:rPr lang="en-US" altLang="zh-CN" sz="1977" b="0" i="1" dirty="0" smtClean="0">
                                <a:latin typeface="Cambria Math" panose="02040503050406030204" pitchFamily="18" charset="0"/>
                              </a:rPr>
                              <m:t>2</m:t>
                            </m:r>
                          </m:sup>
                        </m:sSup>
                      </m:den>
                    </m:f>
                    <m:nary>
                      <m:naryPr>
                        <m:ctrlPr>
                          <a:rPr lang="en-US" altLang="zh-CN" sz="1977" i="1" dirty="0">
                            <a:latin typeface="Cambria Math" panose="02040503050406030204" pitchFamily="18" charset="0"/>
                          </a:rPr>
                        </m:ctrlPr>
                      </m:naryPr>
                      <m:sub>
                        <m:r>
                          <m:rPr>
                            <m:brk m:alnAt="23"/>
                          </m:rPr>
                          <a:rPr lang="en-US" altLang="zh-CN" sz="1977" b="0" i="1" dirty="0" smtClean="0">
                            <a:latin typeface="Cambria Math" panose="02040503050406030204" pitchFamily="18" charset="0"/>
                          </a:rPr>
                          <m:t>0</m:t>
                        </m:r>
                      </m:sub>
                      <m:sup>
                        <m:r>
                          <a:rPr lang="en-US" altLang="zh-CN" sz="1977" i="1" dirty="0">
                            <a:latin typeface="Cambria Math" panose="02040503050406030204" pitchFamily="18" charset="0"/>
                          </a:rPr>
                          <m:t>+∞</m:t>
                        </m:r>
                      </m:sup>
                      <m:e>
                        <m:f>
                          <m:fPr>
                            <m:ctrlPr>
                              <a:rPr lang="en-US" sz="1977" i="1">
                                <a:latin typeface="Cambria Math" panose="02040503050406030204" pitchFamily="18" charset="0"/>
                              </a:rPr>
                            </m:ctrlPr>
                          </m:fPr>
                          <m:num>
                            <m:sSup>
                              <m:sSupPr>
                                <m:ctrlPr>
                                  <a:rPr lang="en-US" sz="1977" i="1">
                                    <a:latin typeface="Cambria Math" panose="02040503050406030204" pitchFamily="18" charset="0"/>
                                  </a:rPr>
                                </m:ctrlPr>
                              </m:sSupPr>
                              <m:e>
                                <m:r>
                                  <a:rPr lang="en-US" sz="1977" b="0" i="1" smtClean="0">
                                    <a:latin typeface="Cambria Math" panose="02040503050406030204" pitchFamily="18" charset="0"/>
                                  </a:rPr>
                                  <m:t>𝑦</m:t>
                                </m:r>
                              </m:e>
                              <m:sup>
                                <m:r>
                                  <a:rPr lang="en-US" sz="1977" i="1">
                                    <a:latin typeface="Cambria Math" panose="02040503050406030204" pitchFamily="18" charset="0"/>
                                  </a:rPr>
                                  <m:t>𝛼</m:t>
                                </m:r>
                                <m:r>
                                  <a:rPr lang="en-US" sz="1977" b="0" i="1" smtClean="0">
                                    <a:latin typeface="Cambria Math" panose="02040503050406030204" pitchFamily="18" charset="0"/>
                                  </a:rPr>
                                  <m:t>+1</m:t>
                                </m:r>
                              </m:sup>
                            </m:sSup>
                            <m:sSup>
                              <m:sSupPr>
                                <m:ctrlPr>
                                  <a:rPr lang="en-US" sz="1977" i="1">
                                    <a:latin typeface="Cambria Math" panose="02040503050406030204" pitchFamily="18" charset="0"/>
                                  </a:rPr>
                                </m:ctrlPr>
                              </m:sSupPr>
                              <m:e>
                                <m:r>
                                  <a:rPr lang="en-US" sz="1977" i="1">
                                    <a:latin typeface="Cambria Math" panose="02040503050406030204" pitchFamily="18" charset="0"/>
                                  </a:rPr>
                                  <m:t>𝑒</m:t>
                                </m:r>
                              </m:e>
                              <m:sup>
                                <m:r>
                                  <a:rPr lang="en-US" sz="1977" i="1">
                                    <a:latin typeface="Cambria Math" panose="02040503050406030204" pitchFamily="18" charset="0"/>
                                  </a:rPr>
                                  <m:t>−</m:t>
                                </m:r>
                                <m:r>
                                  <a:rPr lang="en-US" sz="1977" b="0" i="1" smtClean="0">
                                    <a:latin typeface="Cambria Math" panose="02040503050406030204" pitchFamily="18" charset="0"/>
                                  </a:rPr>
                                  <m:t>𝑦</m:t>
                                </m:r>
                              </m:sup>
                            </m:sSup>
                          </m:num>
                          <m:den>
                            <m:r>
                              <m:rPr>
                                <m:sty m:val="p"/>
                              </m:rPr>
                              <a:rPr lang="en-US" sz="1977">
                                <a:latin typeface="Cambria Math" panose="02040503050406030204" pitchFamily="18" charset="0"/>
                              </a:rPr>
                              <m:t>Γ</m:t>
                            </m:r>
                            <m:r>
                              <a:rPr lang="en-US" sz="1977" i="1">
                                <a:latin typeface="Cambria Math" panose="02040503050406030204" pitchFamily="18" charset="0"/>
                              </a:rPr>
                              <m:t>(</m:t>
                            </m:r>
                            <m:r>
                              <a:rPr lang="en-US" sz="1977" i="1">
                                <a:latin typeface="Cambria Math" panose="02040503050406030204" pitchFamily="18" charset="0"/>
                              </a:rPr>
                              <m:t>𝛼</m:t>
                            </m:r>
                            <m:r>
                              <a:rPr lang="en-US" sz="1977" i="1">
                                <a:latin typeface="Cambria Math" panose="02040503050406030204" pitchFamily="18" charset="0"/>
                              </a:rPr>
                              <m:t>)</m:t>
                            </m:r>
                          </m:den>
                        </m:f>
                        <m:r>
                          <a:rPr lang="en-US" sz="1977" i="1">
                            <a:latin typeface="Cambria Math" panose="02040503050406030204" pitchFamily="18" charset="0"/>
                          </a:rPr>
                          <m:t>𝑑</m:t>
                        </m:r>
                        <m:r>
                          <a:rPr lang="en-US" sz="1977" b="0" i="1" smtClean="0">
                            <a:latin typeface="Cambria Math" panose="02040503050406030204" pitchFamily="18" charset="0"/>
                          </a:rPr>
                          <m:t>𝑦</m:t>
                        </m:r>
                      </m:e>
                    </m:nary>
                    <m:r>
                      <a:rPr lang="en-US" sz="1977" b="0" i="1" smtClean="0">
                        <a:latin typeface="Cambria Math" panose="02040503050406030204" pitchFamily="18" charset="0"/>
                      </a:rPr>
                      <m:t>=</m:t>
                    </m:r>
                    <m:f>
                      <m:fPr>
                        <m:ctrlPr>
                          <a:rPr lang="en-US" sz="1977" b="0" i="1" smtClean="0">
                            <a:latin typeface="Cambria Math" panose="02040503050406030204" pitchFamily="18" charset="0"/>
                          </a:rPr>
                        </m:ctrlPr>
                      </m:fPr>
                      <m:num>
                        <m:r>
                          <m:rPr>
                            <m:sty m:val="p"/>
                          </m:rPr>
                          <a:rPr lang="en-US" sz="1977" b="0" i="0" smtClean="0">
                            <a:latin typeface="Cambria Math" panose="02040503050406030204" pitchFamily="18" charset="0"/>
                          </a:rPr>
                          <m:t>Γ</m:t>
                        </m:r>
                        <m:d>
                          <m:dPr>
                            <m:ctrlPr>
                              <a:rPr lang="en-US" sz="1977" b="0" i="1" smtClean="0">
                                <a:latin typeface="Cambria Math" panose="02040503050406030204" pitchFamily="18" charset="0"/>
                              </a:rPr>
                            </m:ctrlPr>
                          </m:dPr>
                          <m:e>
                            <m:r>
                              <a:rPr lang="en-US" sz="1977" b="0" i="1" smtClean="0">
                                <a:latin typeface="Cambria Math" panose="02040503050406030204" pitchFamily="18" charset="0"/>
                              </a:rPr>
                              <m:t>𝛼</m:t>
                            </m:r>
                            <m:r>
                              <a:rPr lang="en-US" sz="1977" b="0" i="1" smtClean="0">
                                <a:latin typeface="Cambria Math" panose="02040503050406030204" pitchFamily="18" charset="0"/>
                              </a:rPr>
                              <m:t>+2</m:t>
                            </m:r>
                          </m:e>
                        </m:d>
                      </m:num>
                      <m:den>
                        <m:r>
                          <m:rPr>
                            <m:sty m:val="p"/>
                          </m:rPr>
                          <a:rPr lang="en-US" sz="1977" b="0" i="0" smtClean="0">
                            <a:latin typeface="Cambria Math" panose="02040503050406030204" pitchFamily="18" charset="0"/>
                          </a:rPr>
                          <m:t>Γ</m:t>
                        </m:r>
                        <m:d>
                          <m:dPr>
                            <m:ctrlPr>
                              <a:rPr lang="en-US" sz="1977" b="0" i="1" smtClean="0">
                                <a:latin typeface="Cambria Math" panose="02040503050406030204" pitchFamily="18" charset="0"/>
                              </a:rPr>
                            </m:ctrlPr>
                          </m:dPr>
                          <m:e>
                            <m:r>
                              <a:rPr lang="en-US" sz="1977" b="0" i="1" smtClean="0">
                                <a:latin typeface="Cambria Math" panose="02040503050406030204" pitchFamily="18" charset="0"/>
                              </a:rPr>
                              <m:t>𝛼</m:t>
                            </m:r>
                          </m:e>
                        </m:d>
                        <m:r>
                          <a:rPr lang="en-US" sz="1977" b="0" i="1" smtClean="0">
                            <a:latin typeface="Cambria Math" panose="02040503050406030204" pitchFamily="18" charset="0"/>
                          </a:rPr>
                          <m:t>⋅</m:t>
                        </m:r>
                        <m:sSup>
                          <m:sSupPr>
                            <m:ctrlPr>
                              <a:rPr lang="en-US" sz="1977" b="0" i="1" smtClean="0">
                                <a:latin typeface="Cambria Math" panose="02040503050406030204" pitchFamily="18" charset="0"/>
                              </a:rPr>
                            </m:ctrlPr>
                          </m:sSupPr>
                          <m:e>
                            <m:r>
                              <a:rPr lang="en-US" sz="1977" b="0" i="1" smtClean="0">
                                <a:latin typeface="Cambria Math" panose="02040503050406030204" pitchFamily="18" charset="0"/>
                              </a:rPr>
                              <m:t>𝜆</m:t>
                            </m:r>
                          </m:e>
                          <m:sup>
                            <m:r>
                              <a:rPr lang="en-US" sz="1977" b="0" i="1" smtClean="0">
                                <a:latin typeface="Cambria Math" panose="02040503050406030204" pitchFamily="18" charset="0"/>
                              </a:rPr>
                              <m:t>2</m:t>
                            </m:r>
                          </m:sup>
                        </m:sSup>
                      </m:den>
                    </m:f>
                    <m:r>
                      <a:rPr lang="en-US" sz="1977" b="0" i="1" smtClean="0">
                        <a:latin typeface="Cambria Math" panose="02040503050406030204" pitchFamily="18" charset="0"/>
                      </a:rPr>
                      <m:t>=</m:t>
                    </m:r>
                    <m:f>
                      <m:fPr>
                        <m:ctrlPr>
                          <a:rPr lang="en-US" sz="1977" b="0" i="1" smtClean="0">
                            <a:latin typeface="Cambria Math" panose="02040503050406030204" pitchFamily="18" charset="0"/>
                          </a:rPr>
                        </m:ctrlPr>
                      </m:fPr>
                      <m:num>
                        <m:r>
                          <a:rPr lang="en-US" sz="1977" b="0" i="1" smtClean="0">
                            <a:latin typeface="Cambria Math" panose="02040503050406030204" pitchFamily="18" charset="0"/>
                          </a:rPr>
                          <m:t>𝛼</m:t>
                        </m:r>
                        <m:r>
                          <a:rPr lang="en-US" sz="1977" b="0" i="1" smtClean="0">
                            <a:latin typeface="Cambria Math" panose="02040503050406030204" pitchFamily="18" charset="0"/>
                          </a:rPr>
                          <m:t>(</m:t>
                        </m:r>
                        <m:r>
                          <a:rPr lang="en-US" sz="1977" b="0" i="1" smtClean="0">
                            <a:latin typeface="Cambria Math" panose="02040503050406030204" pitchFamily="18" charset="0"/>
                          </a:rPr>
                          <m:t>𝛼</m:t>
                        </m:r>
                        <m:r>
                          <a:rPr lang="en-US" sz="1977" b="0" i="1" smtClean="0">
                            <a:latin typeface="Cambria Math" panose="02040503050406030204" pitchFamily="18" charset="0"/>
                          </a:rPr>
                          <m:t>+1)</m:t>
                        </m:r>
                      </m:num>
                      <m:den>
                        <m:sSup>
                          <m:sSupPr>
                            <m:ctrlPr>
                              <a:rPr lang="en-US" sz="1977" b="0" i="1" smtClean="0">
                                <a:latin typeface="Cambria Math" panose="02040503050406030204" pitchFamily="18" charset="0"/>
                              </a:rPr>
                            </m:ctrlPr>
                          </m:sSupPr>
                          <m:e>
                            <m:r>
                              <a:rPr lang="en-US" sz="1977" b="0" i="1" smtClean="0">
                                <a:latin typeface="Cambria Math" panose="02040503050406030204" pitchFamily="18" charset="0"/>
                              </a:rPr>
                              <m:t>𝜆</m:t>
                            </m:r>
                          </m:e>
                          <m:sup>
                            <m:r>
                              <a:rPr lang="en-US" sz="1977" b="0" i="1" smtClean="0">
                                <a:latin typeface="Cambria Math" panose="02040503050406030204" pitchFamily="18" charset="0"/>
                              </a:rPr>
                              <m:t>2</m:t>
                            </m:r>
                          </m:sup>
                        </m:sSup>
                      </m:den>
                    </m:f>
                  </m:oMath>
                </a14:m>
                <a:endParaRPr lang="en-US" sz="1977" dirty="0"/>
              </a:p>
              <a:p>
                <a14:m>
                  <m:oMath xmlns:m="http://schemas.openxmlformats.org/officeDocument/2006/math">
                    <m:r>
                      <m:rPr>
                        <m:sty m:val="p"/>
                      </m:rPr>
                      <a:rPr lang="en-US" altLang="zh-CN" b="0" i="1" dirty="0" smtClean="0">
                        <a:latin typeface="Cambria Math" panose="02040503050406030204" pitchFamily="18" charset="0"/>
                      </a:rPr>
                      <m:t>Var</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𝑋</m:t>
                        </m:r>
                      </m:e>
                    </m:d>
                    <m:r>
                      <a:rPr lang="en-US" altLang="zh-CN" b="0" i="1" dirty="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2</m:t>
                            </m:r>
                          </m:sup>
                        </m:sSup>
                      </m:den>
                    </m:f>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𝛼</m:t>
                                </m:r>
                              </m:num>
                              <m:den>
                                <m:r>
                                  <a:rPr lang="en-US" i="1">
                                    <a:latin typeface="Cambria Math" panose="02040503050406030204" pitchFamily="18" charset="0"/>
                                  </a:rPr>
                                  <m:t>𝜆</m:t>
                                </m:r>
                              </m:den>
                            </m:f>
                          </m:e>
                        </m:d>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2</m:t>
                            </m:r>
                          </m:sup>
                        </m:sSup>
                      </m:den>
                    </m:f>
                  </m:oMath>
                </a14:m>
                <a:endParaRPr lang="en-US" dirty="0"/>
              </a:p>
            </p:txBody>
          </p:sp>
        </mc:Choice>
        <mc:Fallback xmlns="">
          <p:sp>
            <p:nvSpPr>
              <p:cNvPr id="3" name="Content Placeholder 2">
                <a:extLst>
                  <a:ext uri="{FF2B5EF4-FFF2-40B4-BE49-F238E27FC236}">
                    <a16:creationId xmlns:a16="http://schemas.microsoft.com/office/drawing/2014/main" id="{D3972273-C545-6E43-A574-A0C7219F8AE0}"/>
                  </a:ext>
                </a:extLst>
              </p:cNvPr>
              <p:cNvSpPr>
                <a:spLocks noGrp="1" noRot="1" noChangeAspect="1" noMove="1" noResize="1" noEditPoints="1" noAdjustHandles="1" noChangeArrowheads="1" noChangeShapeType="1" noTextEdit="1"/>
              </p:cNvSpPr>
              <p:nvPr>
                <p:ph sz="quarter" idx="10"/>
              </p:nvPr>
            </p:nvSpPr>
            <p:spPr>
              <a:blipFill>
                <a:blip r:embed="rId3"/>
                <a:stretch>
                  <a:fillRect l="-444" t="-130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7D613B3-9348-606C-DE5E-A29C4BDC5A85}"/>
              </a:ext>
            </a:extLst>
          </p:cNvPr>
          <p:cNvSpPr>
            <a:spLocks noGrp="1"/>
          </p:cNvSpPr>
          <p:nvPr>
            <p:ph type="sldNum" sz="quarter" idx="11"/>
          </p:nvPr>
        </p:nvSpPr>
        <p:spPr/>
        <p:txBody>
          <a:bodyPr/>
          <a:lstStyle/>
          <a:p>
            <a:fld id="{E9FD2F2E-2D34-446F-9C3A-5329E7A0BF4B}" type="slidenum">
              <a:rPr lang="en-GB" smtClean="0"/>
              <a:pPr/>
              <a:t>28</a:t>
            </a:fld>
            <a:endParaRPr lang="en-GB" dirty="0"/>
          </a:p>
        </p:txBody>
      </p:sp>
    </p:spTree>
    <p:extLst>
      <p:ext uri="{BB962C8B-B14F-4D97-AF65-F5344CB8AC3E}">
        <p14:creationId xmlns:p14="http://schemas.microsoft.com/office/powerpoint/2010/main" val="164762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D4F13-C2C0-8146-A854-12F253D01E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08162-8B6A-9637-4E96-F1802E82DD80}"/>
              </a:ext>
            </a:extLst>
          </p:cNvPr>
          <p:cNvSpPr>
            <a:spLocks noGrp="1"/>
          </p:cNvSpPr>
          <p:nvPr>
            <p:ph type="title"/>
          </p:nvPr>
        </p:nvSpPr>
        <p:spPr/>
        <p:txBody>
          <a:bodyPr>
            <a:normAutofit/>
          </a:bodyPr>
          <a:lstStyle/>
          <a:p>
            <a:r>
              <a:rPr lang="en-US" altLang="zh-CN" sz="3600" dirty="0"/>
              <a:t>4.</a:t>
            </a:r>
            <a:r>
              <a:rPr lang="zh-CN" altLang="en-US" sz="3600" dirty="0"/>
              <a:t> 常用连续分布</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F5168D-2455-F3A8-6BAC-5998DEDE3229}"/>
                  </a:ext>
                </a:extLst>
              </p:cNvPr>
              <p:cNvSpPr>
                <a:spLocks noGrp="1"/>
              </p:cNvSpPr>
              <p:nvPr>
                <p:ph sz="quarter" idx="10"/>
              </p:nvPr>
            </p:nvSpPr>
            <p:spPr/>
            <p:txBody>
              <a:bodyPr/>
              <a:lstStyle/>
              <a:p>
                <a:r>
                  <a:rPr lang="zh-CN" altLang="en-US" dirty="0"/>
                  <a:t>对于</a:t>
                </a:r>
                <a14:m>
                  <m:oMath xmlns:m="http://schemas.openxmlformats.org/officeDocument/2006/math">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&gt;0</m:t>
                    </m:r>
                  </m:oMath>
                </a14:m>
                <a:r>
                  <a:rPr lang="zh-CN" altLang="en-US" dirty="0"/>
                  <a:t>，定义概率密度函数</a:t>
                </a:r>
                <a:endParaRPr lang="en-US" altLang="zh-CN" i="1" dirty="0">
                  <a:latin typeface="Cambria Math" panose="02040503050406030204" pitchFamily="18" charset="0"/>
                </a:endParaRPr>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𝛼</m:t>
                            </m:r>
                          </m:sup>
                        </m:sSup>
                      </m:num>
                      <m:den>
                        <m:r>
                          <m:rPr>
                            <m:sty m:val="p"/>
                          </m:rPr>
                          <a:rPr lang="en-US">
                            <a:latin typeface="Cambria Math" panose="02040503050406030204" pitchFamily="18" charset="0"/>
                          </a:rPr>
                          <m:t>Γ</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𝛼</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sup>
                    </m:sSup>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i="1">
                        <a:latin typeface="Cambria Math" panose="02040503050406030204" pitchFamily="18" charset="0"/>
                      </a:rPr>
                      <m:t>0</m:t>
                    </m:r>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&lt;0</m:t>
                    </m:r>
                  </m:oMath>
                </a14:m>
                <a:endParaRPr lang="en-US" altLang="zh-CN" dirty="0"/>
              </a:p>
              <a:p>
                <a:r>
                  <a:rPr lang="zh-CN" altLang="en-US" dirty="0"/>
                  <a:t>称</a:t>
                </a:r>
                <a14:m>
                  <m:oMath xmlns:m="http://schemas.openxmlformats.org/officeDocument/2006/math">
                    <m:r>
                      <a:rPr lang="en-US" altLang="zh-CN" i="1" smtClean="0">
                        <a:latin typeface="Cambria Math" panose="02040503050406030204" pitchFamily="18" charset="0"/>
                      </a:rPr>
                      <m:t>𝑋</m:t>
                    </m:r>
                  </m:oMath>
                </a14:m>
                <a:r>
                  <a:rPr lang="en-US" dirty="0"/>
                  <a:t>服从</a:t>
                </a:r>
                <a:r>
                  <a:rPr lang="zh-CN" altLang="en-US" b="1" dirty="0"/>
                  <a:t>伽玛</a:t>
                </a:r>
                <a:r>
                  <a:rPr lang="en-US" b="1" dirty="0"/>
                  <a:t>分布</a:t>
                </a:r>
                <a:r>
                  <a:rPr lang="zh-CN" altLang="en-US" dirty="0"/>
                  <a:t>，记为</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Γ</m:t>
                    </m:r>
                    <m:r>
                      <a:rPr lang="en-US" i="1" dirty="0">
                        <a:latin typeface="Cambria Math" panose="02040503050406030204" pitchFamily="18" charset="0"/>
                      </a:rPr>
                      <m:t>(</m:t>
                    </m:r>
                    <m:r>
                      <a:rPr lang="en-US" b="0" i="1" dirty="0" smtClean="0">
                        <a:latin typeface="Cambria Math" panose="02040503050406030204" pitchFamily="18" charset="0"/>
                      </a:rPr>
                      <m:t>𝛼</m:t>
                    </m:r>
                    <m:r>
                      <a:rPr lang="en-US" b="0" i="1" dirty="0" smtClean="0">
                        <a:latin typeface="Cambria Math" panose="02040503050406030204" pitchFamily="18" charset="0"/>
                      </a:rPr>
                      <m:t>, </m:t>
                    </m:r>
                    <m:r>
                      <a:rPr lang="en-US" b="0" i="1" dirty="0" smtClean="0">
                        <a:latin typeface="Cambria Math" panose="02040503050406030204" pitchFamily="18" charset="0"/>
                      </a:rPr>
                      <m:t>𝜆</m:t>
                    </m:r>
                    <m:r>
                      <a:rPr lang="en-US" i="1" dirty="0">
                        <a:latin typeface="Cambria Math" panose="02040503050406030204" pitchFamily="18" charset="0"/>
                      </a:rPr>
                      <m:t>)</m:t>
                    </m:r>
                  </m:oMath>
                </a14:m>
                <a:endParaRPr lang="en-US" altLang="zh-CN" dirty="0"/>
              </a:p>
              <a:p>
                <a:r>
                  <a:rPr lang="zh-CN" altLang="en-US" dirty="0"/>
                  <a:t>对非负整数</a:t>
                </a:r>
                <a14:m>
                  <m:oMath xmlns:m="http://schemas.openxmlformats.org/officeDocument/2006/math">
                    <m:r>
                      <a:rPr lang="en-US" altLang="zh-CN" i="1">
                        <a:latin typeface="Cambria Math" panose="02040503050406030204" pitchFamily="18" charset="0"/>
                      </a:rPr>
                      <m:t>𝑛</m:t>
                    </m:r>
                  </m:oMath>
                </a14:m>
                <a:r>
                  <a:rPr lang="zh-CN" altLang="en-US" dirty="0"/>
                  <a:t>，</a:t>
                </a:r>
                <a14:m>
                  <m:oMath xmlns:m="http://schemas.openxmlformats.org/officeDocument/2006/math">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zh-CN" altLang="en-US" dirty="0"/>
                  <a:t>，</a:t>
                </a:r>
                <a:r>
                  <a:rPr lang="en-US" altLang="zh-CN" dirty="0"/>
                  <a:t> </a:t>
                </a:r>
                <a14:m>
                  <m:oMath xmlns:m="http://schemas.openxmlformats.org/officeDocument/2006/math">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e>
                    </m:d>
                    <m:r>
                      <a:rPr lang="en-US" altLang="zh-CN" i="1">
                        <a:latin typeface="Cambria Math" panose="02040503050406030204" pitchFamily="18" charset="0"/>
                      </a:rPr>
                      <m:t>=</m:t>
                    </m:r>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𝑛</m:t>
                            </m:r>
                          </m:e>
                        </m:d>
                        <m:r>
                          <a:rPr lang="en-US" altLang="zh-CN" i="1">
                            <a:latin typeface="Cambria Math" panose="02040503050406030204" pitchFamily="18" charset="0"/>
                          </a:rPr>
                          <m:t>!</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4</m:t>
                            </m:r>
                          </m:e>
                          <m:sup>
                            <m:r>
                              <a:rPr lang="en-US" altLang="zh-CN" i="1">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den>
                    </m:f>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𝜋</m:t>
                        </m:r>
                      </m:e>
                    </m:rad>
                  </m:oMath>
                </a14:m>
                <a:endParaRPr lang="en-US" altLang="zh-CN" dirty="0"/>
              </a:p>
              <a:p>
                <a:endParaRPr lang="en-US" altLang="zh-CN" dirty="0"/>
              </a:p>
              <a:p>
                <a:r>
                  <a:rPr lang="zh-CN" altLang="en-US" dirty="0"/>
                  <a:t>伽玛分布的常用特例：</a:t>
                </a:r>
                <a:r>
                  <a:rPr lang="en-US" altLang="zh-CN" b="0" dirty="0"/>
                  <a:t> </a:t>
                </a:r>
                <a14:m>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=1</m:t>
                    </m:r>
                  </m:oMath>
                </a14:m>
                <a:endParaRPr lang="en-US" altLang="zh-CN" dirty="0"/>
              </a:p>
              <a:p>
                <a:r>
                  <a:rPr lang="zh-CN" altLang="en-US" dirty="0"/>
                  <a:t>概率密度函数</a:t>
                </a:r>
                <a:endParaRPr lang="en-US" altLang="zh-CN" b="0" i="1" dirty="0">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i="1">
                            <a:latin typeface="Cambria Math" panose="02040503050406030204" pitchFamily="18" charset="0"/>
                          </a:rPr>
                        </m:ctrlPr>
                      </m:sSupPr>
                      <m:e>
                        <m:r>
                          <a:rPr lang="en-US" sz="2400" i="1">
                            <a:latin typeface="Cambria Math" panose="02040503050406030204" pitchFamily="18" charset="0"/>
                          </a:rPr>
                          <m:t>𝜆</m:t>
                        </m:r>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sup>
                    </m:sSup>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≥0</m:t>
                    </m:r>
                  </m:oMath>
                </a14:m>
                <a:endParaRPr lang="en-US" altLang="zh-CN" b="0" dirty="0"/>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i="1" smtClean="0">
                        <a:latin typeface="Cambria Math" panose="02040503050406030204" pitchFamily="18" charset="0"/>
                      </a:rPr>
                      <m:t>0</m:t>
                    </m:r>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&lt;0</m:t>
                    </m:r>
                  </m:oMath>
                </a14:m>
                <a:endParaRPr lang="en-US" altLang="zh-CN" b="0" dirty="0"/>
              </a:p>
              <a:p>
                <a:r>
                  <a:rPr lang="zh-CN" altLang="en-US" dirty="0"/>
                  <a:t>指数分布。数学期望：</a:t>
                </a:r>
                <a:r>
                  <a:rPr lang="en-US" sz="2800" b="0" dirty="0"/>
                  <a:t> </a:t>
                </a:r>
                <a14:m>
                  <m:oMath xmlns:m="http://schemas.openxmlformats.org/officeDocument/2006/math">
                    <m:r>
                      <a:rPr lang="en-US" sz="2800" b="0" i="1" smtClean="0">
                        <a:latin typeface="Cambria Math" panose="02040503050406030204" pitchFamily="18" charset="0"/>
                      </a:rPr>
                      <m:t>1/</m:t>
                    </m:r>
                    <m:r>
                      <a:rPr lang="en-US" sz="2800" b="0" i="1" smtClean="0">
                        <a:latin typeface="Cambria Math" panose="02040503050406030204" pitchFamily="18" charset="0"/>
                      </a:rPr>
                      <m:t>𝜆</m:t>
                    </m:r>
                  </m:oMath>
                </a14:m>
                <a:r>
                  <a:rPr lang="zh-CN" altLang="en-US" dirty="0"/>
                  <a:t>，方差：</a:t>
                </a:r>
                <a:r>
                  <a:rPr lang="en-US" sz="2400" dirty="0"/>
                  <a:t> </a:t>
                </a:r>
                <a14:m>
                  <m:oMath xmlns:m="http://schemas.openxmlformats.org/officeDocument/2006/math">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𝜆</m:t>
                        </m:r>
                      </m:e>
                      <m:sup>
                        <m:r>
                          <a:rPr lang="en-US" sz="2400" b="0" i="1" smtClean="0">
                            <a:latin typeface="Cambria Math" panose="02040503050406030204" pitchFamily="18" charset="0"/>
                          </a:rPr>
                          <m:t>2</m:t>
                        </m:r>
                      </m:sup>
                    </m:sSup>
                  </m:oMath>
                </a14:m>
                <a:endParaRPr lang="en-US" altLang="zh-CN" dirty="0"/>
              </a:p>
            </p:txBody>
          </p:sp>
        </mc:Choice>
        <mc:Fallback xmlns="">
          <p:sp>
            <p:nvSpPr>
              <p:cNvPr id="3" name="Content Placeholder 2">
                <a:extLst>
                  <a:ext uri="{FF2B5EF4-FFF2-40B4-BE49-F238E27FC236}">
                    <a16:creationId xmlns:a16="http://schemas.microsoft.com/office/drawing/2014/main" id="{BEF5168D-2455-F3A8-6BAC-5998DEDE3229}"/>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b="-21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AA7B5B1-B684-74B6-384E-A8AD6E41D6E5}"/>
              </a:ext>
            </a:extLst>
          </p:cNvPr>
          <p:cNvSpPr>
            <a:spLocks noGrp="1"/>
          </p:cNvSpPr>
          <p:nvPr>
            <p:ph type="sldNum" sz="quarter" idx="11"/>
          </p:nvPr>
        </p:nvSpPr>
        <p:spPr/>
        <p:txBody>
          <a:bodyPr/>
          <a:lstStyle/>
          <a:p>
            <a:fld id="{E9FD2F2E-2D34-446F-9C3A-5329E7A0BF4B}" type="slidenum">
              <a:rPr lang="en-GB" smtClean="0"/>
              <a:pPr/>
              <a:t>29</a:t>
            </a:fld>
            <a:endParaRPr lang="en-GB" dirty="0"/>
          </a:p>
        </p:txBody>
      </p:sp>
    </p:spTree>
    <p:extLst>
      <p:ext uri="{BB962C8B-B14F-4D97-AF65-F5344CB8AC3E}">
        <p14:creationId xmlns:p14="http://schemas.microsoft.com/office/powerpoint/2010/main" val="125485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0035D-3BC6-1EA9-0298-314A47A03E52}"/>
              </a:ext>
            </a:extLst>
          </p:cNvPr>
          <p:cNvSpPr>
            <a:spLocks noGrp="1"/>
          </p:cNvSpPr>
          <p:nvPr>
            <p:ph type="title"/>
          </p:nvPr>
        </p:nvSpPr>
        <p:spPr/>
        <p:txBody>
          <a:bodyPr/>
          <a:lstStyle/>
          <a:p>
            <a:r>
              <a:rPr lang="en-US" dirty="0"/>
              <a:t>1. </a:t>
            </a:r>
            <a:r>
              <a:rPr lang="en-US" dirty="0" err="1"/>
              <a:t>随机变量的概率分布函数</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F51E6F-E8F8-158D-208B-4EE5FD419D73}"/>
                  </a:ext>
                </a:extLst>
              </p:cNvPr>
              <p:cNvSpPr>
                <a:spLocks noGrp="1"/>
              </p:cNvSpPr>
              <p:nvPr>
                <p:ph sz="quarter" idx="10"/>
              </p:nvPr>
            </p:nvSpPr>
            <p:spPr/>
            <p:txBody>
              <a:bodyPr/>
              <a:lstStyle/>
              <a:p>
                <a:r>
                  <a:rPr lang="en-US" dirty="0"/>
                  <a:t>给定随机变量</a:t>
                </a:r>
                <a14:m>
                  <m:oMath xmlns:m="http://schemas.openxmlformats.org/officeDocument/2006/math">
                    <m:r>
                      <a:rPr lang="en-US" altLang="zh-CN" b="0" i="1" smtClean="0">
                        <a:latin typeface="Cambria Math" panose="02040503050406030204" pitchFamily="18" charset="0"/>
                      </a:rPr>
                      <m:t>𝑋</m:t>
                    </m:r>
                  </m:oMath>
                </a14:m>
                <a:r>
                  <a:rPr lang="en-US" dirty="0"/>
                  <a:t>和实数</a:t>
                </a:r>
                <a14:m>
                  <m:oMath xmlns:m="http://schemas.openxmlformats.org/officeDocument/2006/math">
                    <m:r>
                      <a:rPr lang="en-US" b="0" i="1" dirty="0" smtClean="0">
                        <a:latin typeface="Cambria Math" panose="02040503050406030204" pitchFamily="18" charset="0"/>
                      </a:rPr>
                      <m:t>𝑥</m:t>
                    </m:r>
                  </m:oMath>
                </a14:m>
                <a:r>
                  <a:rPr lang="zh-CN" altLang="en-US" dirty="0"/>
                  <a:t>，定义</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en-US" dirty="0"/>
                  <a:t>为随机变量</a:t>
                </a:r>
                <a14:m>
                  <m:oMath xmlns:m="http://schemas.openxmlformats.org/officeDocument/2006/math">
                    <m:r>
                      <a:rPr lang="en-US" altLang="zh-CN" i="1">
                        <a:latin typeface="Cambria Math" panose="02040503050406030204" pitchFamily="18" charset="0"/>
                      </a:rPr>
                      <m:t>𝑋</m:t>
                    </m:r>
                  </m:oMath>
                </a14:m>
                <a:r>
                  <a:rPr lang="en-US" dirty="0"/>
                  <a:t>的</a:t>
                </a:r>
                <a:r>
                  <a:rPr lang="en-US" b="1" dirty="0"/>
                  <a:t>分布函数</a:t>
                </a:r>
              </a:p>
              <a:p>
                <a:r>
                  <a:rPr lang="en-US" dirty="0"/>
                  <a:t>例</a:t>
                </a:r>
                <a:r>
                  <a:rPr lang="en-US" altLang="zh-CN" dirty="0"/>
                  <a:t>1</a:t>
                </a:r>
                <a:r>
                  <a:rPr lang="zh-CN" altLang="en-US" dirty="0"/>
                  <a:t>：在半径为</a:t>
                </a:r>
                <a14:m>
                  <m:oMath xmlns:m="http://schemas.openxmlformats.org/officeDocument/2006/math">
                    <m:r>
                      <a:rPr lang="en-US" altLang="zh-CN" b="0" i="1" smtClean="0">
                        <a:latin typeface="Cambria Math" panose="02040503050406030204" pitchFamily="18" charset="0"/>
                      </a:rPr>
                      <m:t>𝑟</m:t>
                    </m:r>
                  </m:oMath>
                </a14:m>
                <a:r>
                  <a:rPr lang="en-US" dirty="0"/>
                  <a:t>的圆内随机抛一点</a:t>
                </a:r>
                <a:r>
                  <a:rPr lang="zh-CN" altLang="en-US" dirty="0"/>
                  <a:t>。用</a:t>
                </a:r>
                <a:r>
                  <a:rPr lang="en-US" dirty="0"/>
                  <a:t>随机变量</a:t>
                </a:r>
                <a14:m>
                  <m:oMath xmlns:m="http://schemas.openxmlformats.org/officeDocument/2006/math">
                    <m:r>
                      <a:rPr lang="en-US" altLang="zh-CN" i="1">
                        <a:latin typeface="Cambria Math" panose="02040503050406030204" pitchFamily="18" charset="0"/>
                      </a:rPr>
                      <m:t>𝑋</m:t>
                    </m:r>
                  </m:oMath>
                </a14:m>
                <a:r>
                  <a:rPr lang="en-US" dirty="0"/>
                  <a:t>表示此点到圆心的距离</a:t>
                </a:r>
                <a:r>
                  <a:rPr lang="zh-CN" altLang="en-US" dirty="0"/>
                  <a:t>。求分布函数？</a:t>
                </a:r>
                <a:endParaRPr lang="en-US" altLang="zh-CN" dirty="0"/>
              </a:p>
              <a:p>
                <a:pPr lvl="1"/>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𝑟</m:t>
                                </m:r>
                              </m:den>
                            </m:f>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 </m:t>
                    </m:r>
                  </m:oMath>
                </a14:m>
                <a:endParaRPr lang="en-US" dirty="0"/>
              </a:p>
              <a:p>
                <a:r>
                  <a:rPr lang="en-US" dirty="0"/>
                  <a:t>例</a:t>
                </a:r>
                <a:r>
                  <a:rPr lang="en-US" altLang="zh-CN" dirty="0"/>
                  <a:t>2</a:t>
                </a:r>
                <a:r>
                  <a:rPr lang="zh-CN" altLang="en-US" dirty="0"/>
                  <a:t>：</a:t>
                </a:r>
                <a:r>
                  <a:rPr lang="en-US" dirty="0"/>
                  <a:t>随机变量</a:t>
                </a:r>
                <a14:m>
                  <m:oMath xmlns:m="http://schemas.openxmlformats.org/officeDocument/2006/math">
                    <m:r>
                      <a:rPr lang="en-US" altLang="zh-CN" b="0" i="1" smtClean="0">
                        <a:latin typeface="Cambria Math" panose="02040503050406030204" pitchFamily="18" charset="0"/>
                      </a:rPr>
                      <m:t>𝑋</m:t>
                    </m:r>
                  </m:oMath>
                </a14:m>
                <a:r>
                  <a:rPr lang="en-US" dirty="0"/>
                  <a:t>在[0, 1]</a:t>
                </a:r>
                <a:r>
                  <a:rPr lang="en-US" dirty="0" err="1"/>
                  <a:t>中均匀取值</a:t>
                </a:r>
                <a:r>
                  <a:rPr lang="zh-CN" altLang="en-US" dirty="0"/>
                  <a:t>。求分布函数？</a:t>
                </a:r>
                <a:endParaRPr lang="en-US" altLang="zh-CN" dirty="0"/>
              </a:p>
              <a:p>
                <a:pPr lvl="1"/>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=0</m:t>
                    </m:r>
                  </m:oMath>
                </a14:m>
                <a:r>
                  <a:rPr lang="en-US" dirty="0"/>
                  <a:t> </a:t>
                </a:r>
                <a:r>
                  <a:rPr lang="en-US" dirty="0" err="1"/>
                  <a:t>当</a:t>
                </a: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m:t>
                    </m:r>
                  </m:oMath>
                </a14:m>
                <a:endParaRPr lang="en-US" dirty="0"/>
              </a:p>
              <a:p>
                <a:pPr lvl="1"/>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a:t>
                </a:r>
                <a:r>
                  <a:rPr lang="en-US" dirty="0" err="1"/>
                  <a:t>当</a:t>
                </a:r>
                <a:r>
                  <a:rPr lang="en-US" dirty="0"/>
                  <a:t>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=1</m:t>
                    </m:r>
                  </m:oMath>
                </a14:m>
                <a:r>
                  <a:rPr lang="en-US" dirty="0"/>
                  <a:t> </a:t>
                </a:r>
                <a:r>
                  <a:rPr lang="en-US" dirty="0" err="1"/>
                  <a:t>当</a:t>
                </a: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endParaRPr lang="en-US" dirty="0"/>
              </a:p>
              <a:p>
                <a:r>
                  <a:rPr lang="en-US" dirty="0"/>
                  <a:t>例</a:t>
                </a:r>
                <a:r>
                  <a:rPr lang="en-US" altLang="zh-CN" dirty="0"/>
                  <a:t>3</a:t>
                </a:r>
                <a:r>
                  <a:rPr lang="zh-CN" altLang="en-US" dirty="0"/>
                  <a:t>：</a:t>
                </a:r>
                <a:r>
                  <a:rPr lang="en-US" dirty="0"/>
                  <a:t>随机变量</a:t>
                </a:r>
                <a14:m>
                  <m:oMath xmlns:m="http://schemas.openxmlformats.org/officeDocument/2006/math">
                    <m:r>
                      <a:rPr lang="en-US" altLang="zh-CN" b="0" i="1" smtClean="0">
                        <a:latin typeface="Cambria Math" panose="02040503050406030204" pitchFamily="18" charset="0"/>
                      </a:rPr>
                      <m:t>𝑋</m:t>
                    </m:r>
                  </m:oMath>
                </a14:m>
                <a:r>
                  <a:rPr lang="en-US" dirty="0"/>
                  <a:t>服从参数为</a:t>
                </a:r>
                <a14:m>
                  <m:oMath xmlns:m="http://schemas.openxmlformats.org/officeDocument/2006/math">
                    <m:r>
                      <a:rPr lang="en-US" altLang="zh-CN" b="0" i="1" dirty="0" smtClean="0">
                        <a:latin typeface="Cambria Math" panose="02040503050406030204" pitchFamily="18" charset="0"/>
                      </a:rPr>
                      <m:t>𝑝</m:t>
                    </m:r>
                  </m:oMath>
                </a14:m>
                <a:r>
                  <a:rPr lang="en-US" dirty="0"/>
                  <a:t>的</a:t>
                </a:r>
                <a:r>
                  <a:rPr lang="zh-CN" altLang="en-US" dirty="0"/>
                  <a:t>伯努利分布。求分布函数？</a:t>
                </a:r>
                <a:endParaRPr lang="en-US" altLang="zh-CN" dirty="0"/>
              </a:p>
              <a:p>
                <a:pPr lvl="1"/>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=0</m:t>
                    </m:r>
                  </m:oMath>
                </a14:m>
                <a:r>
                  <a:rPr lang="en-US" dirty="0"/>
                  <a:t>         当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&lt;0</m:t>
                    </m:r>
                  </m:oMath>
                </a14:m>
                <a:endParaRPr lang="en-US" dirty="0"/>
              </a:p>
              <a:p>
                <a:pPr lvl="1"/>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=1−</m:t>
                    </m:r>
                    <m:r>
                      <a:rPr lang="en-US" i="1">
                        <a:latin typeface="Cambria Math" panose="02040503050406030204" pitchFamily="18" charset="0"/>
                      </a:rPr>
                      <m:t>𝑝</m:t>
                    </m:r>
                  </m:oMath>
                </a14:m>
                <a:r>
                  <a:rPr lang="en-US" dirty="0"/>
                  <a:t> </a:t>
                </a:r>
                <a:r>
                  <a:rPr lang="en-US" dirty="0" err="1"/>
                  <a:t>当</a:t>
                </a:r>
                <a:r>
                  <a:rPr lang="en-US" dirty="0"/>
                  <a:t> </a:t>
                </a:r>
                <a14:m>
                  <m:oMath xmlns:m="http://schemas.openxmlformats.org/officeDocument/2006/math">
                    <m:r>
                      <a:rPr lang="en-US">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&lt;1</m:t>
                    </m:r>
                  </m:oMath>
                </a14:m>
                <a:endParaRPr lang="en-US" dirty="0"/>
              </a:p>
              <a:p>
                <a:pPr lvl="1"/>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=1</m:t>
                    </m:r>
                  </m:oMath>
                </a14:m>
                <a:r>
                  <a:rPr lang="en-US" dirty="0"/>
                  <a:t>         当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endParaRPr lang="en-US" dirty="0"/>
              </a:p>
            </p:txBody>
          </p:sp>
        </mc:Choice>
        <mc:Fallback xmlns="">
          <p:sp>
            <p:nvSpPr>
              <p:cNvPr id="3" name="Content Placeholder 2">
                <a:extLst>
                  <a:ext uri="{FF2B5EF4-FFF2-40B4-BE49-F238E27FC236}">
                    <a16:creationId xmlns:a16="http://schemas.microsoft.com/office/drawing/2014/main" id="{42F51E6F-E8F8-158D-208B-4EE5FD419D73}"/>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r="-555" b="-9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C882BA9-C05B-A235-BF97-3A6CE44E8D12}"/>
              </a:ext>
            </a:extLst>
          </p:cNvPr>
          <p:cNvSpPr>
            <a:spLocks noGrp="1"/>
          </p:cNvSpPr>
          <p:nvPr>
            <p:ph type="sldNum" sz="quarter" idx="11"/>
          </p:nvPr>
        </p:nvSpPr>
        <p:spPr/>
        <p:txBody>
          <a:bodyPr/>
          <a:lstStyle/>
          <a:p>
            <a:fld id="{E9FD2F2E-2D34-446F-9C3A-5329E7A0BF4B}" type="slidenum">
              <a:rPr lang="en-GB" smtClean="0"/>
              <a:pPr/>
              <a:t>3</a:t>
            </a:fld>
            <a:endParaRPr lang="en-GB" dirty="0"/>
          </a:p>
        </p:txBody>
      </p:sp>
    </p:spTree>
    <p:extLst>
      <p:ext uri="{BB962C8B-B14F-4D97-AF65-F5344CB8AC3E}">
        <p14:creationId xmlns:p14="http://schemas.microsoft.com/office/powerpoint/2010/main" val="348499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76FA0-C4E4-FE73-863E-46B880AE6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1C12E0-971C-7B0D-AEB5-D10AC0BDD665}"/>
              </a:ext>
            </a:extLst>
          </p:cNvPr>
          <p:cNvSpPr>
            <a:spLocks noGrp="1"/>
          </p:cNvSpPr>
          <p:nvPr>
            <p:ph type="title"/>
          </p:nvPr>
        </p:nvSpPr>
        <p:spPr/>
        <p:txBody>
          <a:bodyPr>
            <a:normAutofit/>
          </a:bodyPr>
          <a:lstStyle/>
          <a:p>
            <a:r>
              <a:rPr lang="en-US" altLang="zh-CN" sz="3600" dirty="0"/>
              <a:t>4.</a:t>
            </a:r>
            <a:r>
              <a:rPr lang="zh-CN" altLang="en-US" sz="3600" dirty="0"/>
              <a:t> 常用连续分布</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F18FFC-2333-9C1A-7818-229F16AB7C44}"/>
                  </a:ext>
                </a:extLst>
              </p:cNvPr>
              <p:cNvSpPr>
                <a:spLocks noGrp="1"/>
              </p:cNvSpPr>
              <p:nvPr>
                <p:ph sz="quarter" idx="10"/>
              </p:nvPr>
            </p:nvSpPr>
            <p:spPr/>
            <p:txBody>
              <a:bodyPr/>
              <a:lstStyle/>
              <a:p>
                <a:r>
                  <a:rPr lang="zh-CN" altLang="en-US" dirty="0"/>
                  <a:t>对于</a:t>
                </a:r>
                <a14:m>
                  <m:oMath xmlns:m="http://schemas.openxmlformats.org/officeDocument/2006/math">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&gt;0</m:t>
                    </m:r>
                  </m:oMath>
                </a14:m>
                <a:r>
                  <a:rPr lang="zh-CN" altLang="en-US" dirty="0"/>
                  <a:t>，定义概率密度函数</a:t>
                </a:r>
                <a:endParaRPr lang="en-US" altLang="zh-CN" i="1" dirty="0">
                  <a:latin typeface="Cambria Math" panose="02040503050406030204" pitchFamily="18" charset="0"/>
                </a:endParaRPr>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𝛼</m:t>
                            </m:r>
                          </m:sup>
                        </m:sSup>
                      </m:num>
                      <m:den>
                        <m:r>
                          <m:rPr>
                            <m:sty m:val="p"/>
                          </m:rPr>
                          <a:rPr lang="en-US">
                            <a:latin typeface="Cambria Math" panose="02040503050406030204" pitchFamily="18" charset="0"/>
                          </a:rPr>
                          <m:t>Γ</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𝛼</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sup>
                    </m:sSup>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i="1">
                        <a:latin typeface="Cambria Math" panose="02040503050406030204" pitchFamily="18" charset="0"/>
                      </a:rPr>
                      <m:t>0</m:t>
                    </m:r>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&lt;0</m:t>
                    </m:r>
                  </m:oMath>
                </a14:m>
                <a:endParaRPr lang="en-US" altLang="zh-CN" dirty="0"/>
              </a:p>
              <a:p>
                <a:r>
                  <a:rPr lang="zh-CN" altLang="en-US" dirty="0"/>
                  <a:t>称</a:t>
                </a:r>
                <a14:m>
                  <m:oMath xmlns:m="http://schemas.openxmlformats.org/officeDocument/2006/math">
                    <m:r>
                      <a:rPr lang="en-US" altLang="zh-CN" i="1" smtClean="0">
                        <a:latin typeface="Cambria Math" panose="02040503050406030204" pitchFamily="18" charset="0"/>
                      </a:rPr>
                      <m:t>𝑋</m:t>
                    </m:r>
                  </m:oMath>
                </a14:m>
                <a:r>
                  <a:rPr lang="en-US" dirty="0"/>
                  <a:t>服从</a:t>
                </a:r>
                <a:r>
                  <a:rPr lang="zh-CN" altLang="en-US" b="1" dirty="0"/>
                  <a:t>伽玛</a:t>
                </a:r>
                <a:r>
                  <a:rPr lang="en-US" b="1" dirty="0"/>
                  <a:t>分布</a:t>
                </a:r>
                <a:r>
                  <a:rPr lang="zh-CN" altLang="en-US" dirty="0"/>
                  <a:t>，记为</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Γ</m:t>
                    </m:r>
                    <m:r>
                      <a:rPr lang="en-US" i="1" dirty="0">
                        <a:latin typeface="Cambria Math" panose="02040503050406030204" pitchFamily="18" charset="0"/>
                      </a:rPr>
                      <m:t>(</m:t>
                    </m:r>
                    <m:r>
                      <a:rPr lang="en-US" b="0" i="1" dirty="0" smtClean="0">
                        <a:latin typeface="Cambria Math" panose="02040503050406030204" pitchFamily="18" charset="0"/>
                      </a:rPr>
                      <m:t>𝛼</m:t>
                    </m:r>
                    <m:r>
                      <a:rPr lang="en-US" b="0" i="1" dirty="0" smtClean="0">
                        <a:latin typeface="Cambria Math" panose="02040503050406030204" pitchFamily="18" charset="0"/>
                      </a:rPr>
                      <m:t>, </m:t>
                    </m:r>
                    <m:r>
                      <a:rPr lang="en-US" b="0" i="1" dirty="0" smtClean="0">
                        <a:latin typeface="Cambria Math" panose="02040503050406030204" pitchFamily="18" charset="0"/>
                      </a:rPr>
                      <m:t>𝜆</m:t>
                    </m:r>
                    <m:r>
                      <a:rPr lang="en-US" i="1" dirty="0">
                        <a:latin typeface="Cambria Math" panose="02040503050406030204" pitchFamily="18" charset="0"/>
                      </a:rPr>
                      <m:t>)</m:t>
                    </m:r>
                  </m:oMath>
                </a14:m>
                <a:endParaRPr lang="en-US" altLang="zh-CN" dirty="0"/>
              </a:p>
              <a:p>
                <a:r>
                  <a:rPr lang="zh-CN" altLang="en-US" dirty="0"/>
                  <a:t>对非负整数</a:t>
                </a:r>
                <a14:m>
                  <m:oMath xmlns:m="http://schemas.openxmlformats.org/officeDocument/2006/math">
                    <m:r>
                      <a:rPr lang="en-US" altLang="zh-CN" i="1">
                        <a:latin typeface="Cambria Math" panose="02040503050406030204" pitchFamily="18" charset="0"/>
                      </a:rPr>
                      <m:t>𝑛</m:t>
                    </m:r>
                  </m:oMath>
                </a14:m>
                <a:r>
                  <a:rPr lang="zh-CN" altLang="en-US" dirty="0"/>
                  <a:t>，</a:t>
                </a:r>
                <a14:m>
                  <m:oMath xmlns:m="http://schemas.openxmlformats.org/officeDocument/2006/math">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zh-CN" altLang="en-US" dirty="0"/>
                  <a:t>，</a:t>
                </a:r>
                <a:r>
                  <a:rPr lang="en-US" altLang="zh-CN" dirty="0"/>
                  <a:t> </a:t>
                </a:r>
                <a14:m>
                  <m:oMath xmlns:m="http://schemas.openxmlformats.org/officeDocument/2006/math">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e>
                    </m:d>
                    <m:r>
                      <a:rPr lang="en-US" altLang="zh-CN" i="1">
                        <a:latin typeface="Cambria Math" panose="02040503050406030204" pitchFamily="18" charset="0"/>
                      </a:rPr>
                      <m:t>=</m:t>
                    </m:r>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𝑛</m:t>
                            </m:r>
                          </m:e>
                        </m:d>
                        <m:r>
                          <a:rPr lang="en-US" altLang="zh-CN" i="1">
                            <a:latin typeface="Cambria Math" panose="02040503050406030204" pitchFamily="18" charset="0"/>
                          </a:rPr>
                          <m:t>!</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4</m:t>
                            </m:r>
                          </m:e>
                          <m:sup>
                            <m:r>
                              <a:rPr lang="en-US" altLang="zh-CN" i="1">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den>
                    </m:f>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𝜋</m:t>
                        </m:r>
                      </m:e>
                    </m:rad>
                  </m:oMath>
                </a14:m>
                <a:endParaRPr lang="en-US" altLang="zh-CN" dirty="0"/>
              </a:p>
              <a:p>
                <a:endParaRPr lang="en-US" altLang="zh-CN" dirty="0"/>
              </a:p>
              <a:p>
                <a:r>
                  <a:rPr lang="zh-CN" altLang="en-US" dirty="0"/>
                  <a:t>伽玛分布的常用特例：</a:t>
                </a:r>
                <a:r>
                  <a:rPr lang="en-US" altLang="zh-CN" b="0" dirty="0"/>
                  <a:t> </a:t>
                </a:r>
                <a14:m>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/2</m:t>
                    </m:r>
                  </m:oMath>
                </a14:m>
                <a:r>
                  <a:rPr lang="zh-CN" altLang="en-US" dirty="0"/>
                  <a:t>，</a:t>
                </a:r>
                <a:r>
                  <a:rPr lang="en-US" altLang="zh-CN" dirty="0"/>
                  <a:t> </a:t>
                </a:r>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=1/2</m:t>
                    </m:r>
                  </m:oMath>
                </a14:m>
                <a:r>
                  <a:rPr lang="zh-CN" altLang="en-US" dirty="0"/>
                  <a:t>，</a:t>
                </a:r>
                <a:r>
                  <a:rPr lang="en-US" altLang="zh-CN" dirty="0"/>
                  <a:t> </a:t>
                </a:r>
                <a14:m>
                  <m:oMath xmlns:m="http://schemas.openxmlformats.org/officeDocument/2006/math">
                    <m:r>
                      <a:rPr lang="en-US" altLang="zh-CN" i="1">
                        <a:latin typeface="Cambria Math" panose="02040503050406030204" pitchFamily="18" charset="0"/>
                      </a:rPr>
                      <m:t>𝑛</m:t>
                    </m:r>
                  </m:oMath>
                </a14:m>
                <a:r>
                  <a:rPr lang="zh-CN" altLang="en-US" dirty="0"/>
                  <a:t>为正整数</a:t>
                </a:r>
                <a:endParaRPr lang="en-US" altLang="zh-CN" dirty="0"/>
              </a:p>
              <a:p>
                <a:r>
                  <a:rPr lang="zh-CN" altLang="en-US" dirty="0"/>
                  <a:t>自由度为</a:t>
                </a:r>
                <a14:m>
                  <m:oMath xmlns:m="http://schemas.openxmlformats.org/officeDocument/2006/math">
                    <m:r>
                      <a:rPr lang="en-US" altLang="zh-CN" i="1" smtClean="0">
                        <a:latin typeface="Cambria Math" panose="02040503050406030204" pitchFamily="18" charset="0"/>
                      </a:rPr>
                      <m:t>𝑛</m:t>
                    </m:r>
                  </m:oMath>
                </a14:m>
                <a:r>
                  <a:rPr lang="zh-CN" altLang="en-US" dirty="0"/>
                  <a:t>的</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𝝌</m:t>
                        </m:r>
                      </m:e>
                      <m:sup>
                        <m:r>
                          <a:rPr lang="en-US" altLang="zh-CN" b="1" i="1" dirty="0" smtClean="0">
                            <a:latin typeface="Cambria Math" panose="02040503050406030204" pitchFamily="18" charset="0"/>
                          </a:rPr>
                          <m:t>𝟐</m:t>
                        </m:r>
                      </m:sup>
                    </m:sSup>
                  </m:oMath>
                </a14:m>
                <a:r>
                  <a:rPr lang="zh-CN" altLang="en-US" b="1" dirty="0"/>
                  <a:t>（卡方）分布</a:t>
                </a:r>
                <a:r>
                  <a:rPr lang="zh-CN" altLang="en-US" dirty="0"/>
                  <a:t>，记为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𝜒</m:t>
                        </m:r>
                      </m:e>
                      <m:sup>
                        <m:r>
                          <a:rPr lang="en-US" altLang="zh-CN" b="0" i="1" smtClean="0">
                            <a:latin typeface="Cambria Math" panose="02040503050406030204" pitchFamily="18" charset="0"/>
                          </a:rPr>
                          <m:t>2</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oMath>
                </a14:m>
                <a:endParaRPr lang="en-US" altLang="zh-CN" b="0" dirty="0"/>
              </a:p>
              <a:p>
                <a:r>
                  <a:rPr lang="zh-CN" altLang="en-US" dirty="0"/>
                  <a:t>数学期望：</a:t>
                </a:r>
                <a:r>
                  <a:rPr lang="en-US" altLang="zh-CN" dirty="0"/>
                  <a:t> </a:t>
                </a:r>
                <a14:m>
                  <m:oMath xmlns:m="http://schemas.openxmlformats.org/officeDocument/2006/math">
                    <m:r>
                      <a:rPr lang="en-US" altLang="zh-CN" i="1">
                        <a:latin typeface="Cambria Math" panose="02040503050406030204" pitchFamily="18" charset="0"/>
                      </a:rPr>
                      <m:t>𝑛</m:t>
                    </m:r>
                  </m:oMath>
                </a14:m>
                <a:r>
                  <a:rPr lang="zh-CN" altLang="en-US" dirty="0"/>
                  <a:t>，方差：</a:t>
                </a:r>
                <a:r>
                  <a:rPr lang="en-US" altLang="zh-CN" dirty="0"/>
                  <a:t> </a:t>
                </a:r>
                <a14:m>
                  <m:oMath xmlns:m="http://schemas.openxmlformats.org/officeDocument/2006/math">
                    <m:r>
                      <a:rPr lang="en-US" altLang="zh-CN" b="0" i="0" smtClean="0">
                        <a:latin typeface="Cambria Math" panose="02040503050406030204" pitchFamily="18" charset="0"/>
                      </a:rPr>
                      <m:t>2</m:t>
                    </m:r>
                    <m:r>
                      <a:rPr lang="en-US" altLang="zh-CN" i="1">
                        <a:latin typeface="Cambria Math" panose="02040503050406030204" pitchFamily="18" charset="0"/>
                      </a:rPr>
                      <m:t>𝑛</m:t>
                    </m:r>
                  </m:oMath>
                </a14:m>
                <a:endParaRPr lang="en-US" altLang="zh-CN" dirty="0"/>
              </a:p>
              <a:p>
                <a:r>
                  <a:rPr lang="zh-CN" altLang="en-US" dirty="0"/>
                  <a:t>当</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=1</m:t>
                    </m:r>
                  </m:oMath>
                </a14:m>
                <a:r>
                  <a:rPr lang="zh-CN" altLang="en-US" dirty="0"/>
                  <a:t>，</a:t>
                </a:r>
                <a:r>
                  <a:rPr lang="en-US" altLang="zh-CN" dirty="0"/>
                  <a:t>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r>
                              <a:rPr lang="en-US" altLang="zh-CN" i="1">
                                <a:latin typeface="Cambria Math" panose="02040503050406030204" pitchFamily="18" charset="0"/>
                              </a:rPr>
                              <m:t>𝜋</m:t>
                            </m:r>
                            <m:r>
                              <a:rPr lang="en-US" altLang="zh-CN" i="1">
                                <a:latin typeface="Cambria Math" panose="02040503050406030204" pitchFamily="18" charset="0"/>
                              </a:rPr>
                              <m:t>𝑥</m:t>
                            </m:r>
                          </m:den>
                        </m:f>
                      </m:e>
                    </m:rad>
                    <m:r>
                      <a:rPr 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 </m:t>
                        </m:r>
                        <m:f>
                          <m:fPr>
                            <m:ctrlPr>
                              <a:rPr lang="en-US" altLang="zh-CN" i="1">
                                <a:latin typeface="Cambria Math" panose="02040503050406030204" pitchFamily="18" charset="0"/>
                              </a:rPr>
                            </m:ctrlPr>
                          </m:fPr>
                          <m:num>
                            <m:r>
                              <a:rPr lang="en-US" altLang="zh-CN" i="1">
                                <a:latin typeface="Cambria Math" panose="02040503050406030204" pitchFamily="18" charset="0"/>
                              </a:rPr>
                              <m:t>𝑥</m:t>
                            </m:r>
                          </m:num>
                          <m:den>
                            <m:r>
                              <a:rPr lang="en-US" altLang="zh-CN" i="1">
                                <a:latin typeface="Cambria Math" panose="02040503050406030204" pitchFamily="18" charset="0"/>
                              </a:rPr>
                              <m:t>2</m:t>
                            </m:r>
                          </m:den>
                        </m:f>
                      </m:sup>
                    </m:sSup>
                  </m:oMath>
                </a14:m>
                <a:endParaRPr lang="en-US" altLang="zh-CN" dirty="0"/>
              </a:p>
            </p:txBody>
          </p:sp>
        </mc:Choice>
        <mc:Fallback xmlns="">
          <p:sp>
            <p:nvSpPr>
              <p:cNvPr id="3" name="Content Placeholder 2">
                <a:extLst>
                  <a:ext uri="{FF2B5EF4-FFF2-40B4-BE49-F238E27FC236}">
                    <a16:creationId xmlns:a16="http://schemas.microsoft.com/office/drawing/2014/main" id="{9CF18FFC-2333-9C1A-7818-229F16AB7C44}"/>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858CD40-C03A-5464-349C-F3B7F8D09B7F}"/>
              </a:ext>
            </a:extLst>
          </p:cNvPr>
          <p:cNvSpPr>
            <a:spLocks noGrp="1"/>
          </p:cNvSpPr>
          <p:nvPr>
            <p:ph type="sldNum" sz="quarter" idx="11"/>
          </p:nvPr>
        </p:nvSpPr>
        <p:spPr/>
        <p:txBody>
          <a:bodyPr/>
          <a:lstStyle/>
          <a:p>
            <a:fld id="{E9FD2F2E-2D34-446F-9C3A-5329E7A0BF4B}" type="slidenum">
              <a:rPr lang="en-GB" smtClean="0"/>
              <a:pPr/>
              <a:t>30</a:t>
            </a:fld>
            <a:endParaRPr lang="en-GB" dirty="0"/>
          </a:p>
        </p:txBody>
      </p:sp>
    </p:spTree>
    <p:extLst>
      <p:ext uri="{BB962C8B-B14F-4D97-AF65-F5344CB8AC3E}">
        <p14:creationId xmlns:p14="http://schemas.microsoft.com/office/powerpoint/2010/main" val="31596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7B838-2749-67D8-0D72-FCC5EB7B3878}"/>
              </a:ext>
            </a:extLst>
          </p:cNvPr>
          <p:cNvSpPr>
            <a:spLocks noGrp="1"/>
          </p:cNvSpPr>
          <p:nvPr>
            <p:ph type="title"/>
          </p:nvPr>
        </p:nvSpPr>
        <p:spPr/>
        <p:txBody>
          <a:bodyPr/>
          <a:lstStyle/>
          <a:p>
            <a:r>
              <a:rPr lang="en-US" dirty="0"/>
              <a:t>5. </a:t>
            </a:r>
            <a:r>
              <a:rPr lang="en-US" dirty="0" err="1"/>
              <a:t>连续随机变量函数的分布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D57960-229A-5CA0-CEBB-2397192FC5AE}"/>
                  </a:ext>
                </a:extLst>
              </p:cNvPr>
              <p:cNvSpPr>
                <a:spLocks noGrp="1"/>
              </p:cNvSpPr>
              <p:nvPr>
                <p:ph sz="quarter" idx="10"/>
              </p:nvPr>
            </p:nvSpPr>
            <p:spPr/>
            <p:txBody>
              <a:bodyPr/>
              <a:lstStyle/>
              <a:p>
                <a:r>
                  <a:rPr lang="en-US" dirty="0"/>
                  <a:t>给定连续随机变量</a:t>
                </a:r>
                <a14:m>
                  <m:oMath xmlns:m="http://schemas.openxmlformats.org/officeDocument/2006/math">
                    <m:r>
                      <a:rPr lang="en-US" altLang="zh-CN" b="0" i="1" smtClean="0">
                        <a:latin typeface="Cambria Math" panose="02040503050406030204" pitchFamily="18" charset="0"/>
                      </a:rPr>
                      <m:t>𝑋</m:t>
                    </m:r>
                  </m:oMath>
                </a14:m>
                <a:r>
                  <a:rPr lang="en-US" dirty="0"/>
                  <a:t>和函数</a:t>
                </a:r>
                <a14:m>
                  <m:oMath xmlns:m="http://schemas.openxmlformats.org/officeDocument/2006/math">
                    <m:r>
                      <a:rPr lang="en-US" b="0" i="1" dirty="0" smtClean="0">
                        <a:latin typeface="Cambria Math" panose="02040503050406030204" pitchFamily="18" charset="0"/>
                      </a:rPr>
                      <m:t>𝑔</m:t>
                    </m:r>
                  </m:oMath>
                </a14:m>
                <a:r>
                  <a:rPr lang="zh-CN" altLang="en-US" dirty="0"/>
                  <a:t>，求</a:t>
                </a:r>
                <a14:m>
                  <m:oMath xmlns:m="http://schemas.openxmlformats.org/officeDocument/2006/math">
                    <m:r>
                      <a:rPr lang="en-US" altLang="zh-CN" i="1">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a14:m>
                <a:r>
                  <a:rPr lang="en-US" dirty="0"/>
                  <a:t>的概率密度函数</a:t>
                </a:r>
              </a:p>
              <a:p>
                <a:endParaRPr lang="en-US" dirty="0"/>
              </a:p>
              <a:p>
                <a:r>
                  <a:rPr lang="en-US" dirty="0" err="1"/>
                  <a:t>回顾</a:t>
                </a:r>
                <a:r>
                  <a:rPr lang="zh-CN" altLang="en-US" dirty="0"/>
                  <a:t>：</a:t>
                </a:r>
                <a:r>
                  <a:rPr lang="en-US" dirty="0" err="1"/>
                  <a:t>离散情况</a:t>
                </a:r>
                <a:endParaRPr lang="en-US" dirty="0"/>
              </a:p>
              <a:p>
                <a:pPr lvl="1"/>
                <a:r>
                  <a:rPr lang="en-US" dirty="0"/>
                  <a:t>若</a:t>
                </a:r>
                <a:r>
                  <a:rPr lang="en-US" altLang="zh-CN" b="0" dirty="0"/>
                  <a:t> </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dirty="0"/>
                  <a:t>，则对于</a:t>
                </a:r>
                <a14:m>
                  <m:oMath xmlns:m="http://schemas.openxmlformats.org/officeDocument/2006/math">
                    <m:r>
                      <a:rPr lang="en-US" altLang="zh-CN" i="1">
                        <a:latin typeface="Cambria Math" panose="02040503050406030204" pitchFamily="18" charset="0"/>
                      </a:rPr>
                      <m:t>𝑌</m:t>
                    </m:r>
                    <m:r>
                      <a:rPr lang="en-US" altLang="zh-CN" b="0" i="0" smtClean="0">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b="0" i="1" smtClean="0">
                        <a:latin typeface="Cambria Math" panose="02040503050406030204" pitchFamily="18" charset="0"/>
                      </a:rPr>
                      <m:t>𝑋</m:t>
                    </m:r>
                    <m:r>
                      <a:rPr lang="en-US" altLang="zh-CN" i="1">
                        <a:latin typeface="Cambria Math" panose="02040503050406030204" pitchFamily="18" charset="0"/>
                      </a:rPr>
                      <m:t>)</m:t>
                    </m:r>
                  </m:oMath>
                </a14:m>
                <a:r>
                  <a:rPr lang="en-US" dirty="0"/>
                  <a:t> </a:t>
                </a:r>
                <a:r>
                  <a:rPr lang="zh-CN" altLang="en-US" dirty="0"/>
                  <a:t>，有</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𝑌</m:t>
                        </m:r>
                        <m:r>
                          <a:rPr lang="en-US" altLang="zh-CN" i="1">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endParaRPr lang="en-US" altLang="zh-CN" dirty="0"/>
              </a:p>
              <a:p>
                <a:pPr lvl="1"/>
                <a:r>
                  <a:rPr lang="zh-CN" altLang="en-US" dirty="0"/>
                  <a:t>若某些</a:t>
                </a:r>
                <a14:m>
                  <m:oMath xmlns:m="http://schemas.openxmlformats.org/officeDocument/2006/math">
                    <m:r>
                      <a:rPr lang="en-US" altLang="zh-CN" i="1">
                        <a:latin typeface="Cambria Math" panose="02040503050406030204" pitchFamily="18" charset="0"/>
                      </a:rPr>
                      <m:t>𝑔</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oMath>
                </a14:m>
                <a:r>
                  <a:rPr lang="en-US" dirty="0" err="1"/>
                  <a:t>相等</a:t>
                </a:r>
                <a:r>
                  <a:rPr lang="zh-CN" altLang="en-US" dirty="0"/>
                  <a:t>，将概率相加</a:t>
                </a:r>
                <a:endParaRPr lang="en-US" altLang="zh-CN" dirty="0"/>
              </a:p>
              <a:p>
                <a:endParaRPr lang="en-US" dirty="0"/>
              </a:p>
              <a:p>
                <a:r>
                  <a:rPr lang="en-US" dirty="0"/>
                  <a:t>例</a:t>
                </a:r>
                <a:r>
                  <a:rPr lang="en-US" altLang="zh-CN" dirty="0"/>
                  <a:t>1</a:t>
                </a:r>
                <a:r>
                  <a:rPr lang="zh-CN" altLang="en-US" dirty="0"/>
                  <a:t>：</a:t>
                </a:r>
                <a14:m>
                  <m:oMath xmlns:m="http://schemas.openxmlformats.org/officeDocument/2006/math">
                    <m:r>
                      <a:rPr lang="en-US" altLang="zh-CN" b="0" i="1" smtClean="0">
                        <a:latin typeface="Cambria Math" panose="02040503050406030204" pitchFamily="18" charset="0"/>
                      </a:rPr>
                      <m:t>𝑋</m:t>
                    </m:r>
                  </m:oMath>
                </a14:m>
                <a:r>
                  <a:rPr lang="en-US" dirty="0"/>
                  <a:t>服从</a:t>
                </a:r>
                <a14:m>
                  <m:oMath xmlns:m="http://schemas.openxmlformats.org/officeDocument/2006/math">
                    <m:r>
                      <a:rPr lang="en-US" b="0" i="1" dirty="0" smtClean="0">
                        <a:latin typeface="Cambria Math" panose="02040503050406030204" pitchFamily="18" charset="0"/>
                      </a:rPr>
                      <m:t>(−4, 4)</m:t>
                    </m:r>
                  </m:oMath>
                </a14:m>
                <a:r>
                  <a:rPr lang="en-US" dirty="0" err="1"/>
                  <a:t>上的均匀分布</a:t>
                </a:r>
                <a:r>
                  <a:rPr lang="zh-CN" altLang="en-US" dirty="0"/>
                  <a:t>。求</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a14:m>
                <a:r>
                  <a:rPr lang="en-US" dirty="0"/>
                  <a:t>的概率密度函数</a:t>
                </a:r>
              </a:p>
              <a:p>
                <a:pPr lvl="1"/>
                <a14:m>
                  <m:oMath xmlns:m="http://schemas.openxmlformats.org/officeDocument/2006/math">
                    <m:r>
                      <a:rPr lang="en-US" altLang="zh-CN" i="1" smtClean="0">
                        <a:latin typeface="Cambria Math" panose="02040503050406030204" pitchFamily="18" charset="0"/>
                      </a:rPr>
                      <m:t>𝑌</m:t>
                    </m:r>
                  </m:oMath>
                </a14:m>
                <a:r>
                  <a:rPr lang="en-US" dirty="0"/>
                  <a:t>在</a:t>
                </a:r>
                <a:r>
                  <a:rPr lang="en-US" altLang="zh-CN" dirty="0"/>
                  <a:t>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∈[0, 4)</m:t>
                    </m:r>
                  </m:oMath>
                </a14:m>
                <a:r>
                  <a:rPr lang="en-US" dirty="0" err="1"/>
                  <a:t>上取值</a:t>
                </a:r>
                <a:r>
                  <a:rPr lang="zh-CN" altLang="en-US" dirty="0"/>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𝑌</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𝑋</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𝑋</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4</m:t>
                        </m:r>
                      </m:den>
                    </m:f>
                  </m:oMath>
                </a14:m>
                <a:endParaRPr lang="en-US" altLang="zh-CN" b="0" dirty="0"/>
              </a:p>
              <a:p>
                <a:pPr lvl="1"/>
                <a:endParaRPr lang="en-US" altLang="zh-CN" b="0" dirty="0"/>
              </a:p>
              <a:p>
                <a:r>
                  <a:rPr lang="en-US" dirty="0" err="1"/>
                  <a:t>是否有</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𝑌</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m:rPr>
                                <m:brk m:alnAt="7"/>
                              </m:rPr>
                              <a:rPr lang="en-US" altLang="zh-CN" b="0" i="1" smtClean="0">
                                <a:latin typeface="Cambria Math" panose="02040503050406030204" pitchFamily="18" charset="0"/>
                              </a:rPr>
                              <m:t>𝑥</m:t>
                            </m:r>
                          </m:e>
                        </m:d>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𝑋</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nary>
                  </m:oMath>
                </a14:m>
                <a:r>
                  <a:rPr lang="zh-CN" altLang="en-US" dirty="0"/>
                  <a:t>？</a:t>
                </a:r>
                <a:endParaRPr lang="en-US" altLang="zh-CN"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56D57960-229A-5CA0-CEBB-2397192FC5AE}"/>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b="-30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47D9FD8-672A-53DD-9471-69FF99BA6F98}"/>
              </a:ext>
            </a:extLst>
          </p:cNvPr>
          <p:cNvSpPr>
            <a:spLocks noGrp="1"/>
          </p:cNvSpPr>
          <p:nvPr>
            <p:ph type="sldNum" sz="quarter" idx="11"/>
          </p:nvPr>
        </p:nvSpPr>
        <p:spPr/>
        <p:txBody>
          <a:bodyPr/>
          <a:lstStyle/>
          <a:p>
            <a:fld id="{E9FD2F2E-2D34-446F-9C3A-5329E7A0BF4B}" type="slidenum">
              <a:rPr lang="en-GB" smtClean="0"/>
              <a:pPr/>
              <a:t>31</a:t>
            </a:fld>
            <a:endParaRPr lang="en-GB" dirty="0"/>
          </a:p>
        </p:txBody>
      </p:sp>
    </p:spTree>
    <p:extLst>
      <p:ext uri="{BB962C8B-B14F-4D97-AF65-F5344CB8AC3E}">
        <p14:creationId xmlns:p14="http://schemas.microsoft.com/office/powerpoint/2010/main" val="384990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2198D-85B0-4336-AE32-A13940E89F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E0E513-7D9B-CE22-5A6E-FFEB9E9A3611}"/>
              </a:ext>
            </a:extLst>
          </p:cNvPr>
          <p:cNvSpPr>
            <a:spLocks noGrp="1"/>
          </p:cNvSpPr>
          <p:nvPr>
            <p:ph type="title"/>
          </p:nvPr>
        </p:nvSpPr>
        <p:spPr/>
        <p:txBody>
          <a:bodyPr/>
          <a:lstStyle/>
          <a:p>
            <a:r>
              <a:rPr lang="en-US" dirty="0"/>
              <a:t>5. </a:t>
            </a:r>
            <a:r>
              <a:rPr lang="en-US" dirty="0" err="1"/>
              <a:t>连续随机变量函数的分布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3B18B2-448A-CB39-75A3-1BE927DD1F7A}"/>
                  </a:ext>
                </a:extLst>
              </p:cNvPr>
              <p:cNvSpPr>
                <a:spLocks noGrp="1"/>
              </p:cNvSpPr>
              <p:nvPr>
                <p:ph sz="quarter" idx="10"/>
              </p:nvPr>
            </p:nvSpPr>
            <p:spPr/>
            <p:txBody>
              <a:bodyPr/>
              <a:lstStyle/>
              <a:p>
                <a:r>
                  <a:rPr lang="en-US" dirty="0"/>
                  <a:t>给定连续随机变量</a:t>
                </a:r>
                <a14:m>
                  <m:oMath xmlns:m="http://schemas.openxmlformats.org/officeDocument/2006/math">
                    <m:r>
                      <a:rPr lang="en-US" altLang="zh-CN" b="0" i="1" smtClean="0">
                        <a:latin typeface="Cambria Math" panose="02040503050406030204" pitchFamily="18" charset="0"/>
                      </a:rPr>
                      <m:t>𝑋</m:t>
                    </m:r>
                  </m:oMath>
                </a14:m>
                <a:r>
                  <a:rPr lang="en-US" dirty="0"/>
                  <a:t>和函数</a:t>
                </a:r>
                <a14:m>
                  <m:oMath xmlns:m="http://schemas.openxmlformats.org/officeDocument/2006/math">
                    <m:r>
                      <a:rPr lang="en-US" b="0" i="1" dirty="0" smtClean="0">
                        <a:latin typeface="Cambria Math" panose="02040503050406030204" pitchFamily="18" charset="0"/>
                      </a:rPr>
                      <m:t>𝑔</m:t>
                    </m:r>
                  </m:oMath>
                </a14:m>
                <a:r>
                  <a:rPr lang="zh-CN" altLang="en-US" dirty="0"/>
                  <a:t>，求</a:t>
                </a:r>
                <a14:m>
                  <m:oMath xmlns:m="http://schemas.openxmlformats.org/officeDocument/2006/math">
                    <m:r>
                      <a:rPr lang="en-US" altLang="zh-CN" i="1">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a14:m>
                <a:r>
                  <a:rPr lang="en-US" dirty="0"/>
                  <a:t>的概率分布函数和概率密度函数</a:t>
                </a:r>
                <a:endParaRPr lang="en-US" altLang="zh-CN" b="0" dirty="0"/>
              </a:p>
              <a:p>
                <a:pPr lvl="1"/>
                <a:endParaRPr lang="en-US" altLang="zh-CN" b="0" dirty="0"/>
              </a:p>
              <a:p>
                <a:r>
                  <a:rPr lang="en-US" dirty="0" err="1"/>
                  <a:t>是否有</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𝑌</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m:rPr>
                                <m:brk m:alnAt="7"/>
                              </m:rPr>
                              <a:rPr lang="en-US" altLang="zh-CN" b="0" i="1" smtClean="0">
                                <a:latin typeface="Cambria Math" panose="02040503050406030204" pitchFamily="18" charset="0"/>
                              </a:rPr>
                              <m:t>𝑥</m:t>
                            </m:r>
                          </m:e>
                        </m:d>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𝑋</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nary>
                  </m:oMath>
                </a14:m>
                <a:r>
                  <a:rPr lang="zh-CN" altLang="en-US" dirty="0"/>
                  <a:t>？</a:t>
                </a:r>
                <a:endParaRPr lang="en-US" altLang="zh-CN" dirty="0"/>
              </a:p>
              <a:p>
                <a:pPr marL="483849" lvl="1" indent="0">
                  <a:buNone/>
                </a:pPr>
                <a:endParaRPr lang="en-US" altLang="zh-CN" dirty="0"/>
              </a:p>
              <a:p>
                <a:r>
                  <a:rPr lang="en-US" dirty="0"/>
                  <a:t>例</a:t>
                </a:r>
                <a:r>
                  <a:rPr lang="en-US" altLang="zh-CN" dirty="0"/>
                  <a:t>2</a:t>
                </a:r>
                <a:r>
                  <a:rPr lang="zh-CN" altLang="en-US" dirty="0"/>
                  <a:t>：</a:t>
                </a:r>
                <a14:m>
                  <m:oMath xmlns:m="http://schemas.openxmlformats.org/officeDocument/2006/math">
                    <m:r>
                      <a:rPr lang="en-US" altLang="zh-CN" b="0" i="1" smtClean="0">
                        <a:latin typeface="Cambria Math" panose="02040503050406030204" pitchFamily="18" charset="0"/>
                      </a:rPr>
                      <m:t>𝑋</m:t>
                    </m:r>
                  </m:oMath>
                </a14:m>
                <a:r>
                  <a:rPr lang="en-US" dirty="0"/>
                  <a:t>服从</a:t>
                </a:r>
                <a14:m>
                  <m:oMath xmlns:m="http://schemas.openxmlformats.org/officeDocument/2006/math">
                    <m:r>
                      <a:rPr lang="en-US" b="0" i="1" dirty="0" smtClean="0">
                        <a:latin typeface="Cambria Math" panose="02040503050406030204" pitchFamily="18" charset="0"/>
                      </a:rPr>
                      <m:t>(−4, 4)</m:t>
                    </m:r>
                  </m:oMath>
                </a14:m>
                <a:r>
                  <a:rPr lang="en-US" dirty="0" err="1"/>
                  <a:t>上的均匀分布</a:t>
                </a:r>
                <a:r>
                  <a:rPr lang="zh-CN" altLang="en-US" dirty="0"/>
                  <a:t>。求</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=2</m:t>
                    </m:r>
                    <m:r>
                      <a:rPr lang="en-US" altLang="zh-CN" b="0" i="1" smtClean="0">
                        <a:latin typeface="Cambria Math" panose="02040503050406030204" pitchFamily="18" charset="0"/>
                      </a:rPr>
                      <m:t>𝑋</m:t>
                    </m:r>
                  </m:oMath>
                </a14:m>
                <a:r>
                  <a:rPr lang="en-US" dirty="0"/>
                  <a:t>的概率密度函数</a:t>
                </a:r>
              </a:p>
              <a:p>
                <a:pPr lvl="1"/>
                <a14:m>
                  <m:oMath xmlns:m="http://schemas.openxmlformats.org/officeDocument/2006/math">
                    <m:r>
                      <a:rPr lang="en-US" altLang="zh-CN" i="1" smtClean="0">
                        <a:latin typeface="Cambria Math" panose="02040503050406030204" pitchFamily="18" charset="0"/>
                      </a:rPr>
                      <m:t>𝑌</m:t>
                    </m:r>
                  </m:oMath>
                </a14:m>
                <a:r>
                  <a:rPr lang="en-US" dirty="0"/>
                  <a:t>在</a:t>
                </a:r>
                <a:r>
                  <a:rPr lang="en-US" altLang="zh-CN" dirty="0"/>
                  <a:t>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∈(−8, 8)</m:t>
                    </m:r>
                  </m:oMath>
                </a14:m>
                <a:r>
                  <a:rPr lang="en-US" dirty="0" err="1"/>
                  <a:t>上取值</a:t>
                </a:r>
                <a:r>
                  <a:rPr lang="zh-CN" altLang="en-US" dirty="0"/>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𝑌</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𝑋</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/2</m:t>
                        </m:r>
                      </m:e>
                    </m:d>
                    <m:r>
                      <a:rPr lang="en-US" altLang="zh-CN" b="0" i="1" smtClean="0">
                        <a:latin typeface="Cambria Math" panose="02040503050406030204" pitchFamily="18" charset="0"/>
                      </a:rPr>
                      <m:t>=1/8</m:t>
                    </m:r>
                  </m:oMath>
                </a14:m>
                <a:r>
                  <a:rPr lang="zh-CN" altLang="en-US" dirty="0"/>
                  <a:t>？</a:t>
                </a:r>
                <a:endParaRPr lang="en-US" dirty="0"/>
              </a:p>
              <a:p>
                <a:endParaRPr lang="en-US" dirty="0"/>
              </a:p>
              <a:p>
                <a:r>
                  <a:rPr lang="zh-CN" altLang="en-US" b="1" dirty="0"/>
                  <a:t>概率可以相加，密度不能直接相加</a:t>
                </a:r>
                <a:endParaRPr lang="en-US" b="1" dirty="0"/>
              </a:p>
            </p:txBody>
          </p:sp>
        </mc:Choice>
        <mc:Fallback xmlns="">
          <p:sp>
            <p:nvSpPr>
              <p:cNvPr id="3" name="Content Placeholder 2">
                <a:extLst>
                  <a:ext uri="{FF2B5EF4-FFF2-40B4-BE49-F238E27FC236}">
                    <a16:creationId xmlns:a16="http://schemas.microsoft.com/office/drawing/2014/main" id="{193B18B2-448A-CB39-75A3-1BE927DD1F7A}"/>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B40A201-F1D0-7A69-19A3-71AC7EAB19EB}"/>
              </a:ext>
            </a:extLst>
          </p:cNvPr>
          <p:cNvSpPr>
            <a:spLocks noGrp="1"/>
          </p:cNvSpPr>
          <p:nvPr>
            <p:ph type="sldNum" sz="quarter" idx="11"/>
          </p:nvPr>
        </p:nvSpPr>
        <p:spPr/>
        <p:txBody>
          <a:bodyPr/>
          <a:lstStyle/>
          <a:p>
            <a:fld id="{E9FD2F2E-2D34-446F-9C3A-5329E7A0BF4B}" type="slidenum">
              <a:rPr lang="en-GB" smtClean="0"/>
              <a:pPr/>
              <a:t>32</a:t>
            </a:fld>
            <a:endParaRPr lang="en-GB" dirty="0"/>
          </a:p>
        </p:txBody>
      </p:sp>
    </p:spTree>
    <p:extLst>
      <p:ext uri="{BB962C8B-B14F-4D97-AF65-F5344CB8AC3E}">
        <p14:creationId xmlns:p14="http://schemas.microsoft.com/office/powerpoint/2010/main" val="291856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98688-91A7-3500-A60F-C10583EDE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EF0BEF-F9A4-0E6F-EED6-010F3CCCA498}"/>
              </a:ext>
            </a:extLst>
          </p:cNvPr>
          <p:cNvSpPr>
            <a:spLocks noGrp="1"/>
          </p:cNvSpPr>
          <p:nvPr>
            <p:ph type="title"/>
          </p:nvPr>
        </p:nvSpPr>
        <p:spPr/>
        <p:txBody>
          <a:bodyPr/>
          <a:lstStyle/>
          <a:p>
            <a:r>
              <a:rPr lang="en-US" dirty="0"/>
              <a:t>5. </a:t>
            </a:r>
            <a:r>
              <a:rPr lang="en-US" dirty="0" err="1"/>
              <a:t>连续随机变量函数的分布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8A9939-5993-5E89-6E4C-4F3ECCAABE77}"/>
                  </a:ext>
                </a:extLst>
              </p:cNvPr>
              <p:cNvSpPr>
                <a:spLocks noGrp="1"/>
              </p:cNvSpPr>
              <p:nvPr>
                <p:ph sz="quarter" idx="10"/>
              </p:nvPr>
            </p:nvSpPr>
            <p:spPr/>
            <p:txBody>
              <a:bodyPr/>
              <a:lstStyle/>
              <a:p>
                <a:r>
                  <a:rPr lang="en-US" dirty="0"/>
                  <a:t>例</a:t>
                </a:r>
                <a:r>
                  <a:rPr lang="en-US" altLang="zh-CN" dirty="0"/>
                  <a:t>2</a:t>
                </a:r>
                <a:r>
                  <a:rPr lang="zh-CN" altLang="en-US" dirty="0"/>
                  <a:t>：</a:t>
                </a:r>
                <a14:m>
                  <m:oMath xmlns:m="http://schemas.openxmlformats.org/officeDocument/2006/math">
                    <m:r>
                      <a:rPr lang="en-US" altLang="zh-CN" b="0" i="1" smtClean="0">
                        <a:latin typeface="Cambria Math" panose="02040503050406030204" pitchFamily="18" charset="0"/>
                      </a:rPr>
                      <m:t>𝑋</m:t>
                    </m:r>
                  </m:oMath>
                </a14:m>
                <a:r>
                  <a:rPr lang="en-US" dirty="0"/>
                  <a:t>服从</a:t>
                </a:r>
                <a14:m>
                  <m:oMath xmlns:m="http://schemas.openxmlformats.org/officeDocument/2006/math">
                    <m:r>
                      <a:rPr lang="en-US" b="0" i="1" dirty="0" smtClean="0">
                        <a:latin typeface="Cambria Math" panose="02040503050406030204" pitchFamily="18" charset="0"/>
                      </a:rPr>
                      <m:t>(0,1)</m:t>
                    </m:r>
                  </m:oMath>
                </a14:m>
                <a:r>
                  <a:rPr lang="en-US" dirty="0"/>
                  <a:t>上的均匀分布</a:t>
                </a:r>
                <a:r>
                  <a:rPr lang="zh-CN" altLang="en-US" dirty="0"/>
                  <a:t>。求</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2</m:t>
                        </m:r>
                      </m:sup>
                    </m:sSup>
                  </m:oMath>
                </a14:m>
                <a:r>
                  <a:rPr lang="en-US" dirty="0"/>
                  <a:t>的概率密度函数</a:t>
                </a:r>
              </a:p>
              <a:p>
                <a:pPr lvl="1"/>
                <a14:m>
                  <m:oMath xmlns:m="http://schemas.openxmlformats.org/officeDocument/2006/math">
                    <m:r>
                      <a:rPr lang="en-US" i="1">
                        <a:latin typeface="Cambria Math" panose="02040503050406030204" pitchFamily="18" charset="0"/>
                      </a:rPr>
                      <m:t>𝑦</m:t>
                    </m:r>
                    <m:r>
                      <a:rPr lang="en-US" b="0" i="1" smtClean="0">
                        <a:latin typeface="Cambria Math" panose="02040503050406030204" pitchFamily="18" charset="0"/>
                      </a:rPr>
                      <m:t>∈(0,1)</m:t>
                    </m:r>
                  </m:oMath>
                </a14:m>
                <a:r>
                  <a:rPr lang="zh-CN" altLang="en-US" b="0" dirty="0"/>
                  <a:t>，</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𝑦</m:t>
                        </m:r>
                      </m:e>
                    </m:rad>
                  </m:oMath>
                </a14:m>
                <a:endParaRPr lang="en-US" dirty="0"/>
              </a:p>
              <a:p>
                <a:pPr lvl="1"/>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∈(0,1) </m:t>
                    </m:r>
                  </m:oMath>
                </a14:m>
                <a:r>
                  <a:rPr lang="zh-CN" altLang="en-US" b="0"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𝑌</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𝑦</m:t>
                            </m:r>
                          </m:e>
                        </m:rad>
                      </m:den>
                    </m:f>
                  </m:oMath>
                </a14:m>
                <a:r>
                  <a:rPr lang="en-US" dirty="0"/>
                  <a:t>	</a:t>
                </a:r>
              </a:p>
              <a:p>
                <a:endParaRPr lang="en-US" dirty="0"/>
              </a:p>
              <a:p>
                <a:r>
                  <a:rPr lang="en-US" dirty="0" err="1"/>
                  <a:t>一般结论</a:t>
                </a:r>
                <a:r>
                  <a:rPr lang="zh-CN" altLang="en-US" dirty="0"/>
                  <a:t>：设</a:t>
                </a:r>
                <a14:m>
                  <m:oMath xmlns:m="http://schemas.openxmlformats.org/officeDocument/2006/math">
                    <m:r>
                      <a:rPr lang="en-US" altLang="zh-CN" b="0" i="1" smtClean="0">
                        <a:latin typeface="Cambria Math" panose="02040503050406030204" pitchFamily="18" charset="0"/>
                      </a:rPr>
                      <m:t>𝑋</m:t>
                    </m:r>
                  </m:oMath>
                </a14:m>
                <a:r>
                  <a:rPr lang="en-US" dirty="0"/>
                  <a:t>为连续随机变量</a:t>
                </a:r>
                <a:r>
                  <a:rPr lang="zh-CN" altLang="en-US" dirty="0"/>
                  <a:t>，若函数</a:t>
                </a:r>
                <a14:m>
                  <m:oMath xmlns:m="http://schemas.openxmlformats.org/officeDocument/2006/math">
                    <m:r>
                      <a:rPr lang="en-US" altLang="zh-CN" i="1">
                        <a:latin typeface="Cambria Math" panose="02040503050406030204" pitchFamily="18" charset="0"/>
                      </a:rPr>
                      <m:t>𝑦</m:t>
                    </m:r>
                    <m:r>
                      <a:rPr lang="en-US" altLang="zh-CN" b="0" i="0" dirty="0" smtClean="0">
                        <a:latin typeface="Cambria Math" panose="02040503050406030204" pitchFamily="18" charset="0"/>
                      </a:rPr>
                      <m:t>=</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𝑥</m:t>
                        </m:r>
                      </m:e>
                    </m:d>
                  </m:oMath>
                </a14:m>
                <a:r>
                  <a:rPr lang="en-US" dirty="0" err="1"/>
                  <a:t>严格单调</a:t>
                </a:r>
                <a:r>
                  <a:rPr lang="zh-CN" altLang="en-US" dirty="0"/>
                  <a:t>，其反函数</a:t>
                </a:r>
                <a14:m>
                  <m:oMath xmlns:m="http://schemas.openxmlformats.org/officeDocument/2006/math">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𝑦</m:t>
                        </m:r>
                      </m:e>
                    </m:d>
                  </m:oMath>
                </a14:m>
                <a:r>
                  <a:rPr lang="en-US" dirty="0" err="1"/>
                  <a:t>有连续导数</a:t>
                </a:r>
                <a:r>
                  <a:rPr lang="zh-CN" altLang="en-US" dirty="0"/>
                  <a:t>，则</a:t>
                </a:r>
                <a14:m>
                  <m:oMath xmlns:m="http://schemas.openxmlformats.org/officeDocument/2006/math">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a14:m>
                <a:r>
                  <a:rPr lang="en-US" dirty="0"/>
                  <a:t>的概率密度函数为</a:t>
                </a:r>
              </a:p>
              <a:p>
                <a:pPr lvl="1"/>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𝑌</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𝑦</m:t>
                        </m:r>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𝑋</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h</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𝑦</m:t>
                            </m:r>
                          </m:e>
                        </m:d>
                      </m:e>
                    </m:d>
                    <m:r>
                      <a:rPr lang="en-US" b="0" i="1" dirty="0" smtClean="0">
                        <a:latin typeface="Cambria Math" panose="02040503050406030204" pitchFamily="18" charset="0"/>
                      </a:rPr>
                      <m:t>⋅|</m:t>
                    </m:r>
                    <m:r>
                      <a:rPr lang="en-US" b="0" i="1" dirty="0" smtClean="0">
                        <a:latin typeface="Cambria Math" panose="02040503050406030204" pitchFamily="18" charset="0"/>
                      </a:rPr>
                      <m:t>h</m:t>
                    </m:r>
                    <m:r>
                      <a:rPr lang="en-US" b="0" i="1" dirty="0" smtClean="0">
                        <a:latin typeface="Cambria Math" panose="02040503050406030204" pitchFamily="18" charset="0"/>
                      </a:rPr>
                      <m:t>′(</m:t>
                    </m:r>
                    <m:r>
                      <a:rPr lang="en-US" b="0" i="1" dirty="0" smtClean="0">
                        <a:latin typeface="Cambria Math" panose="02040503050406030204" pitchFamily="18" charset="0"/>
                      </a:rPr>
                      <m:t>𝑦</m:t>
                    </m:r>
                    <m:r>
                      <a:rPr lang="en-US" b="0" i="1" dirty="0" smtClean="0">
                        <a:latin typeface="Cambria Math" panose="02040503050406030204" pitchFamily="18" charset="0"/>
                      </a:rPr>
                      <m:t>)|</m:t>
                    </m:r>
                  </m:oMath>
                </a14:m>
                <a:r>
                  <a:rPr lang="en-US" dirty="0"/>
                  <a:t> 当 </a:t>
                </a:r>
                <a14:m>
                  <m:oMath xmlns:m="http://schemas.openxmlformats.org/officeDocument/2006/math">
                    <m:r>
                      <a:rPr lang="en-US" i="1" dirty="0">
                        <a:latin typeface="Cambria Math" panose="02040503050406030204" pitchFamily="18" charset="0"/>
                      </a:rPr>
                      <m:t>𝑦</m:t>
                    </m:r>
                    <m:r>
                      <a:rPr lang="en-US" b="0" i="1" dirty="0" smtClean="0">
                        <a:latin typeface="Cambria Math" panose="02040503050406030204" pitchFamily="18" charset="0"/>
                      </a:rPr>
                      <m:t>∈(</m:t>
                    </m:r>
                    <m:r>
                      <a:rPr lang="en-US" b="0" i="1" dirty="0" smtClean="0">
                        <a:latin typeface="Cambria Math" panose="02040503050406030204" pitchFamily="18" charset="0"/>
                      </a:rPr>
                      <m:t>𝛼</m:t>
                    </m:r>
                    <m:r>
                      <a:rPr lang="en-US" b="0" i="1" dirty="0" smtClean="0">
                        <a:latin typeface="Cambria Math" panose="02040503050406030204" pitchFamily="18" charset="0"/>
                      </a:rPr>
                      <m:t>,</m:t>
                    </m:r>
                    <m:r>
                      <a:rPr lang="en-US" b="0" i="1" dirty="0" smtClean="0">
                        <a:latin typeface="Cambria Math" panose="02040503050406030204" pitchFamily="18" charset="0"/>
                      </a:rPr>
                      <m:t>𝛽</m:t>
                    </m:r>
                    <m:r>
                      <a:rPr lang="en-US" b="0" i="1" dirty="0" smtClean="0">
                        <a:latin typeface="Cambria Math" panose="02040503050406030204" pitchFamily="18" charset="0"/>
                      </a:rPr>
                      <m:t>)</m:t>
                    </m:r>
                  </m:oMath>
                </a14:m>
                <a:endParaRPr lang="en-US" dirty="0"/>
              </a:p>
              <a:p>
                <a:pPr lvl="1"/>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𝑌</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𝑦</m:t>
                        </m:r>
                      </m:e>
                    </m:d>
                    <m:r>
                      <a:rPr lang="en-US" b="0" i="1" dirty="0" smtClean="0">
                        <a:latin typeface="Cambria Math" panose="02040503050406030204" pitchFamily="18" charset="0"/>
                      </a:rPr>
                      <m:t>=0</m:t>
                    </m:r>
                  </m:oMath>
                </a14:m>
                <a:r>
                  <a:rPr lang="en-US" dirty="0"/>
                  <a:t>当 </a:t>
                </a:r>
                <a14:m>
                  <m:oMath xmlns:m="http://schemas.openxmlformats.org/officeDocument/2006/math">
                    <m:r>
                      <a:rPr lang="en-US" i="1" dirty="0">
                        <a:latin typeface="Cambria Math" panose="02040503050406030204" pitchFamily="18" charset="0"/>
                      </a:rPr>
                      <m:t>𝑦</m:t>
                    </m:r>
                    <m:r>
                      <a:rPr lang="en-US" b="0" i="1" dirty="0" smtClean="0">
                        <a:latin typeface="Cambria Math" panose="02040503050406030204" pitchFamily="18" charset="0"/>
                      </a:rPr>
                      <m:t>∉(</m:t>
                    </m:r>
                    <m:r>
                      <a:rPr lang="en-US" b="0" i="1" dirty="0" smtClean="0">
                        <a:latin typeface="Cambria Math" panose="02040503050406030204" pitchFamily="18" charset="0"/>
                      </a:rPr>
                      <m:t>𝛼</m:t>
                    </m:r>
                    <m:r>
                      <a:rPr lang="en-US" b="0" i="1" dirty="0" smtClean="0">
                        <a:latin typeface="Cambria Math" panose="02040503050406030204" pitchFamily="18" charset="0"/>
                      </a:rPr>
                      <m:t>,</m:t>
                    </m:r>
                    <m:r>
                      <a:rPr lang="en-US" b="0" i="1" dirty="0" smtClean="0">
                        <a:latin typeface="Cambria Math" panose="02040503050406030204" pitchFamily="18" charset="0"/>
                      </a:rPr>
                      <m:t>𝛽</m:t>
                    </m:r>
                    <m:r>
                      <a:rPr lang="en-US" b="0" i="1" dirty="0" smtClean="0">
                        <a:latin typeface="Cambria Math" panose="02040503050406030204" pitchFamily="18" charset="0"/>
                      </a:rPr>
                      <m:t>)</m:t>
                    </m:r>
                  </m:oMath>
                </a14:m>
                <a:endParaRPr lang="en-US" dirty="0"/>
              </a:p>
              <a:p>
                <a:pPr lvl="1"/>
                <a:r>
                  <a:rPr lang="en-US" dirty="0" err="1"/>
                  <a:t>这里</a:t>
                </a:r>
                <a:r>
                  <a:rPr lang="en-US" b="0" dirty="0"/>
                  <a:t> </a:t>
                </a:r>
                <a14:m>
                  <m:oMath xmlns:m="http://schemas.openxmlformats.org/officeDocument/2006/math">
                    <m:r>
                      <a:rPr lang="en-US" b="0" i="1" dirty="0" smtClean="0">
                        <a:latin typeface="Cambria Math" panose="02040503050406030204" pitchFamily="18" charset="0"/>
                      </a:rPr>
                      <m:t>𝛼</m:t>
                    </m:r>
                    <m:r>
                      <a:rPr lang="en-US" b="0" i="1" dirty="0" smtClean="0">
                        <a:latin typeface="Cambria Math" panose="02040503050406030204" pitchFamily="18" charset="0"/>
                      </a:rPr>
                      <m:t>=</m:t>
                    </m:r>
                    <m:r>
                      <m:rPr>
                        <m:sty m:val="p"/>
                      </m:rPr>
                      <a:rPr lang="en-US" b="0" i="1" dirty="0" smtClean="0">
                        <a:latin typeface="Cambria Math" panose="02040503050406030204" pitchFamily="18" charset="0"/>
                      </a:rPr>
                      <m:t>min</m:t>
                    </m:r>
                    <m:r>
                      <a:rPr lang="en-US" b="0" i="1" dirty="0" smtClean="0">
                        <a:latin typeface="Cambria Math" panose="02040503050406030204" pitchFamily="18" charset="0"/>
                      </a:rPr>
                      <m:t>{</m:t>
                    </m:r>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m:t>
                        </m:r>
                      </m:e>
                    </m:d>
                    <m:r>
                      <a:rPr lang="en-US" i="1" dirty="0">
                        <a:latin typeface="Cambria Math" panose="02040503050406030204" pitchFamily="18" charset="0"/>
                      </a:rPr>
                      <m:t>,</m:t>
                    </m:r>
                    <m:r>
                      <a:rPr lang="en-US" i="1" dirty="0">
                        <a:latin typeface="Cambria Math" panose="02040503050406030204" pitchFamily="18" charset="0"/>
                      </a:rPr>
                      <m:t>𝑔</m:t>
                    </m:r>
                    <m:r>
                      <a:rPr lang="en-US" i="1" dirty="0">
                        <a:latin typeface="Cambria Math" panose="02040503050406030204" pitchFamily="18" charset="0"/>
                      </a:rPr>
                      <m:t>(+∞)}</m:t>
                    </m:r>
                  </m:oMath>
                </a14:m>
                <a:r>
                  <a:rPr lang="zh-CN" altLang="en-US" dirty="0"/>
                  <a:t>，</a:t>
                </a:r>
                <a:r>
                  <a:rPr lang="en-US" dirty="0"/>
                  <a:t> </a:t>
                </a:r>
                <a14:m>
                  <m:oMath xmlns:m="http://schemas.openxmlformats.org/officeDocument/2006/math">
                    <m:r>
                      <a:rPr lang="en-US" i="1" dirty="0" smtClean="0">
                        <a:latin typeface="Cambria Math" panose="02040503050406030204" pitchFamily="18" charset="0"/>
                      </a:rPr>
                      <m:t>𝛽</m:t>
                    </m:r>
                    <m:r>
                      <a:rPr lang="en-US" i="1" dirty="0">
                        <a:latin typeface="Cambria Math" panose="02040503050406030204" pitchFamily="18" charset="0"/>
                      </a:rPr>
                      <m:t>=</m:t>
                    </m:r>
                    <m:r>
                      <m:rPr>
                        <m:sty m:val="p"/>
                      </m:rPr>
                      <a:rPr lang="en-US" i="1" dirty="0">
                        <a:latin typeface="Cambria Math" panose="02040503050406030204" pitchFamily="18" charset="0"/>
                      </a:rPr>
                      <m:t>max</m:t>
                    </m:r>
                    <m:r>
                      <a:rPr lang="en-US" i="1" dirty="0">
                        <a:latin typeface="Cambria Math" panose="02040503050406030204" pitchFamily="18" charset="0"/>
                      </a:rPr>
                      <m:t>{</m:t>
                    </m:r>
                    <m:r>
                      <a:rPr lang="en-US" i="1" dirty="0">
                        <a:latin typeface="Cambria Math" panose="02040503050406030204" pitchFamily="18" charset="0"/>
                      </a:rPr>
                      <m:t>𝑔</m:t>
                    </m:r>
                    <m:d>
                      <m:dPr>
                        <m:ctrlPr>
                          <a:rPr lang="en-US" i="1" dirty="0">
                            <a:latin typeface="Cambria Math" panose="02040503050406030204" pitchFamily="18" charset="0"/>
                          </a:rPr>
                        </m:ctrlPr>
                      </m:dPr>
                      <m:e>
                        <m:r>
                          <a:rPr lang="en-US" i="1" dirty="0">
                            <a:latin typeface="Cambria Math" panose="02040503050406030204" pitchFamily="18" charset="0"/>
                          </a:rPr>
                          <m:t>−∞</m:t>
                        </m:r>
                      </m:e>
                    </m:d>
                    <m:r>
                      <a:rPr lang="en-US" i="1" dirty="0">
                        <a:latin typeface="Cambria Math" panose="02040503050406030204" pitchFamily="18" charset="0"/>
                      </a:rPr>
                      <m:t>,</m:t>
                    </m:r>
                    <m:r>
                      <a:rPr lang="en-US" i="1" dirty="0">
                        <a:latin typeface="Cambria Math" panose="02040503050406030204" pitchFamily="18" charset="0"/>
                      </a:rPr>
                      <m:t>𝑔</m:t>
                    </m:r>
                    <m:r>
                      <a:rPr lang="en-US" i="1" dirty="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28A9939-5993-5E89-6E4C-4F3ECCAABE77}"/>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r="-2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55AB920-1274-E1A6-9900-59A622B22DA8}"/>
              </a:ext>
            </a:extLst>
          </p:cNvPr>
          <p:cNvSpPr>
            <a:spLocks noGrp="1"/>
          </p:cNvSpPr>
          <p:nvPr>
            <p:ph type="sldNum" sz="quarter" idx="11"/>
          </p:nvPr>
        </p:nvSpPr>
        <p:spPr/>
        <p:txBody>
          <a:bodyPr/>
          <a:lstStyle/>
          <a:p>
            <a:fld id="{E9FD2F2E-2D34-446F-9C3A-5329E7A0BF4B}" type="slidenum">
              <a:rPr lang="en-GB" smtClean="0"/>
              <a:pPr/>
              <a:t>33</a:t>
            </a:fld>
            <a:endParaRPr lang="en-GB" dirty="0"/>
          </a:p>
        </p:txBody>
      </p:sp>
    </p:spTree>
    <p:extLst>
      <p:ext uri="{BB962C8B-B14F-4D97-AF65-F5344CB8AC3E}">
        <p14:creationId xmlns:p14="http://schemas.microsoft.com/office/powerpoint/2010/main" val="213087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29DBD-6614-07D4-CBF4-95CC183EA765}"/>
              </a:ext>
            </a:extLst>
          </p:cNvPr>
          <p:cNvSpPr>
            <a:spLocks noGrp="1"/>
          </p:cNvSpPr>
          <p:nvPr>
            <p:ph type="title"/>
          </p:nvPr>
        </p:nvSpPr>
        <p:spPr/>
        <p:txBody>
          <a:bodyPr/>
          <a:lstStyle/>
          <a:p>
            <a:r>
              <a:rPr lang="en-US" dirty="0"/>
              <a:t>5. </a:t>
            </a:r>
            <a:r>
              <a:rPr lang="en-US" dirty="0" err="1"/>
              <a:t>连续随机变量函数的分布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A56EA5-A7EF-68C2-8C48-51E5CE3709F2}"/>
                  </a:ext>
                </a:extLst>
              </p:cNvPr>
              <p:cNvSpPr>
                <a:spLocks noGrp="1"/>
              </p:cNvSpPr>
              <p:nvPr>
                <p:ph sz="quarter" idx="10"/>
              </p:nvPr>
            </p:nvSpPr>
            <p:spPr/>
            <p:txBody>
              <a:bodyPr/>
              <a:lstStyle/>
              <a:p>
                <a:r>
                  <a:rPr lang="en-US" dirty="0"/>
                  <a:t>一般结论</a:t>
                </a:r>
                <a:r>
                  <a:rPr lang="zh-CN" altLang="en-US" dirty="0"/>
                  <a:t>：设</a:t>
                </a:r>
                <a14:m>
                  <m:oMath xmlns:m="http://schemas.openxmlformats.org/officeDocument/2006/math">
                    <m:r>
                      <a:rPr lang="en-US" altLang="zh-CN" i="1">
                        <a:latin typeface="Cambria Math" panose="02040503050406030204" pitchFamily="18" charset="0"/>
                      </a:rPr>
                      <m:t>𝑋</m:t>
                    </m:r>
                  </m:oMath>
                </a14:m>
                <a:r>
                  <a:rPr lang="en-US" dirty="0"/>
                  <a:t>为连续随机变量</a:t>
                </a:r>
                <a:r>
                  <a:rPr lang="zh-CN" altLang="en-US" dirty="0"/>
                  <a:t>，若函数</a:t>
                </a:r>
                <a14:m>
                  <m:oMath xmlns:m="http://schemas.openxmlformats.org/officeDocument/2006/math">
                    <m:r>
                      <a:rPr lang="en-US" altLang="zh-CN" i="1">
                        <a:latin typeface="Cambria Math" panose="02040503050406030204" pitchFamily="18" charset="0"/>
                      </a:rPr>
                      <m:t>𝑦</m:t>
                    </m:r>
                    <m:r>
                      <a:rPr lang="en-US" altLang="zh-CN" dirty="0">
                        <a:latin typeface="Cambria Math" panose="02040503050406030204" pitchFamily="18" charset="0"/>
                      </a:rPr>
                      <m:t>=</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en-US" dirty="0" err="1"/>
                  <a:t>严格单调</a:t>
                </a:r>
                <a:r>
                  <a:rPr lang="zh-CN" altLang="en-US" dirty="0"/>
                  <a:t>，其反函数</a:t>
                </a:r>
                <a14:m>
                  <m:oMath xmlns:m="http://schemas.openxmlformats.org/officeDocument/2006/math">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oMath>
                </a14:m>
                <a:r>
                  <a:rPr lang="en-US" dirty="0" err="1"/>
                  <a:t>有连续导数</a:t>
                </a:r>
                <a:r>
                  <a:rPr lang="zh-CN" altLang="en-US" dirty="0"/>
                  <a:t>，则</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oMath>
                </a14:m>
                <a:r>
                  <a:rPr lang="en-US" dirty="0"/>
                  <a:t>的概率密度函数为</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𝑌</m:t>
                        </m:r>
                      </m:sub>
                    </m:sSub>
                    <m:d>
                      <m:dPr>
                        <m:ctrlPr>
                          <a:rPr lang="en-US" i="1" dirty="0">
                            <a:latin typeface="Cambria Math" panose="02040503050406030204" pitchFamily="18" charset="0"/>
                          </a:rPr>
                        </m:ctrlPr>
                      </m:dPr>
                      <m:e>
                        <m:r>
                          <a:rPr lang="en-US" i="1" dirty="0">
                            <a:latin typeface="Cambria Math" panose="02040503050406030204" pitchFamily="18" charset="0"/>
                          </a:rPr>
                          <m:t>𝑦</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𝑋</m:t>
                        </m:r>
                      </m:sub>
                    </m:sSub>
                    <m:d>
                      <m:dPr>
                        <m:ctrlPr>
                          <a:rPr lang="en-US" i="1" dirty="0">
                            <a:latin typeface="Cambria Math" panose="02040503050406030204" pitchFamily="18" charset="0"/>
                          </a:rPr>
                        </m:ctrlPr>
                      </m:dPr>
                      <m:e>
                        <m:r>
                          <a:rPr lang="en-US" i="1" dirty="0">
                            <a:latin typeface="Cambria Math" panose="02040503050406030204" pitchFamily="18" charset="0"/>
                          </a:rPr>
                          <m:t>h</m:t>
                        </m:r>
                        <m:d>
                          <m:dPr>
                            <m:ctrlPr>
                              <a:rPr lang="en-US" i="1" dirty="0">
                                <a:latin typeface="Cambria Math" panose="02040503050406030204" pitchFamily="18" charset="0"/>
                              </a:rPr>
                            </m:ctrlPr>
                          </m:dPr>
                          <m:e>
                            <m:r>
                              <a:rPr lang="en-US" i="1" dirty="0">
                                <a:latin typeface="Cambria Math" panose="02040503050406030204" pitchFamily="18" charset="0"/>
                              </a:rPr>
                              <m:t>𝑦</m:t>
                            </m:r>
                          </m:e>
                        </m:d>
                      </m:e>
                    </m:d>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𝑦</m:t>
                    </m:r>
                    <m:r>
                      <a:rPr lang="en-US" i="1" dirty="0">
                        <a:latin typeface="Cambria Math" panose="02040503050406030204" pitchFamily="18" charset="0"/>
                      </a:rPr>
                      <m:t>)|</m:t>
                    </m:r>
                  </m:oMath>
                </a14:m>
                <a:r>
                  <a:rPr lang="en-US" dirty="0"/>
                  <a:t> 当 </a:t>
                </a:r>
                <a14:m>
                  <m:oMath xmlns:m="http://schemas.openxmlformats.org/officeDocument/2006/math">
                    <m:r>
                      <a:rPr lang="en-US" i="1" dirty="0">
                        <a:latin typeface="Cambria Math" panose="02040503050406030204" pitchFamily="18" charset="0"/>
                      </a:rPr>
                      <m:t>𝑦</m:t>
                    </m:r>
                    <m:r>
                      <a:rPr lang="en-US" i="1" dirty="0">
                        <a:latin typeface="Cambria Math" panose="02040503050406030204" pitchFamily="18" charset="0"/>
                      </a:rPr>
                      <m:t>∈(</m:t>
                    </m:r>
                    <m:r>
                      <a:rPr lang="en-US" i="1" dirty="0">
                        <a:latin typeface="Cambria Math" panose="02040503050406030204" pitchFamily="18" charset="0"/>
                      </a:rPr>
                      <m:t>𝛼</m:t>
                    </m:r>
                    <m:r>
                      <a:rPr lang="en-US" i="1" dirty="0">
                        <a:latin typeface="Cambria Math" panose="02040503050406030204" pitchFamily="18" charset="0"/>
                      </a:rPr>
                      <m:t>,</m:t>
                    </m:r>
                    <m:r>
                      <a:rPr lang="en-US" i="1" dirty="0">
                        <a:latin typeface="Cambria Math" panose="02040503050406030204" pitchFamily="18" charset="0"/>
                      </a:rPr>
                      <m:t>𝛽</m:t>
                    </m:r>
                    <m:r>
                      <a:rPr lang="en-US" i="1" dirty="0">
                        <a:latin typeface="Cambria Math" panose="02040503050406030204" pitchFamily="18" charset="0"/>
                      </a:rPr>
                      <m:t>)</m:t>
                    </m:r>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𝑌</m:t>
                        </m:r>
                      </m:sub>
                    </m:sSub>
                    <m:d>
                      <m:dPr>
                        <m:ctrlPr>
                          <a:rPr lang="en-US" i="1" dirty="0">
                            <a:latin typeface="Cambria Math" panose="02040503050406030204" pitchFamily="18" charset="0"/>
                          </a:rPr>
                        </m:ctrlPr>
                      </m:dPr>
                      <m:e>
                        <m:r>
                          <a:rPr lang="en-US" i="1" dirty="0">
                            <a:latin typeface="Cambria Math" panose="02040503050406030204" pitchFamily="18" charset="0"/>
                          </a:rPr>
                          <m:t>𝑦</m:t>
                        </m:r>
                      </m:e>
                    </m:d>
                    <m:r>
                      <a:rPr lang="en-US" i="1" dirty="0">
                        <a:latin typeface="Cambria Math" panose="02040503050406030204" pitchFamily="18" charset="0"/>
                      </a:rPr>
                      <m:t>=0</m:t>
                    </m:r>
                  </m:oMath>
                </a14:m>
                <a:r>
                  <a:rPr lang="en-US" dirty="0"/>
                  <a:t>当 </a:t>
                </a:r>
                <a14:m>
                  <m:oMath xmlns:m="http://schemas.openxmlformats.org/officeDocument/2006/math">
                    <m:r>
                      <a:rPr lang="en-US" i="1" dirty="0">
                        <a:latin typeface="Cambria Math" panose="02040503050406030204" pitchFamily="18" charset="0"/>
                      </a:rPr>
                      <m:t>𝑦</m:t>
                    </m:r>
                    <m:r>
                      <a:rPr lang="en-US" i="1" dirty="0">
                        <a:latin typeface="Cambria Math" panose="02040503050406030204" pitchFamily="18" charset="0"/>
                      </a:rPr>
                      <m:t>∉(</m:t>
                    </m:r>
                    <m:r>
                      <a:rPr lang="en-US" i="1" dirty="0">
                        <a:latin typeface="Cambria Math" panose="02040503050406030204" pitchFamily="18" charset="0"/>
                      </a:rPr>
                      <m:t>𝛼</m:t>
                    </m:r>
                    <m:r>
                      <a:rPr lang="en-US" i="1" dirty="0">
                        <a:latin typeface="Cambria Math" panose="02040503050406030204" pitchFamily="18" charset="0"/>
                      </a:rPr>
                      <m:t>,</m:t>
                    </m:r>
                    <m:r>
                      <a:rPr lang="en-US" i="1" dirty="0">
                        <a:latin typeface="Cambria Math" panose="02040503050406030204" pitchFamily="18" charset="0"/>
                      </a:rPr>
                      <m:t>𝛽</m:t>
                    </m:r>
                    <m:r>
                      <a:rPr lang="en-US" i="1" dirty="0">
                        <a:latin typeface="Cambria Math" panose="02040503050406030204" pitchFamily="18" charset="0"/>
                      </a:rPr>
                      <m:t>)</m:t>
                    </m:r>
                  </m:oMath>
                </a14:m>
                <a:endParaRPr lang="en-US" dirty="0"/>
              </a:p>
              <a:p>
                <a:pPr lvl="1"/>
                <a:r>
                  <a:rPr lang="en-US" dirty="0" err="1"/>
                  <a:t>这里</a:t>
                </a:r>
                <a:r>
                  <a:rPr lang="en-US" dirty="0"/>
                  <a:t> </a:t>
                </a:r>
                <a14:m>
                  <m:oMath xmlns:m="http://schemas.openxmlformats.org/officeDocument/2006/math">
                    <m:r>
                      <a:rPr lang="en-US" i="1" dirty="0">
                        <a:latin typeface="Cambria Math" panose="02040503050406030204" pitchFamily="18" charset="0"/>
                      </a:rPr>
                      <m:t>𝛼</m:t>
                    </m:r>
                    <m:r>
                      <a:rPr lang="en-US" i="1" dirty="0">
                        <a:latin typeface="Cambria Math" panose="02040503050406030204" pitchFamily="18" charset="0"/>
                      </a:rPr>
                      <m:t>=</m:t>
                    </m:r>
                    <m:r>
                      <m:rPr>
                        <m:sty m:val="p"/>
                      </m:rPr>
                      <a:rPr lang="en-US" i="1" dirty="0">
                        <a:latin typeface="Cambria Math" panose="02040503050406030204" pitchFamily="18" charset="0"/>
                      </a:rPr>
                      <m:t>min</m:t>
                    </m:r>
                    <m:r>
                      <a:rPr lang="en-US" i="1" dirty="0">
                        <a:latin typeface="Cambria Math" panose="02040503050406030204" pitchFamily="18" charset="0"/>
                      </a:rPr>
                      <m:t>{</m:t>
                    </m:r>
                    <m:r>
                      <a:rPr lang="en-US" i="1" dirty="0">
                        <a:latin typeface="Cambria Math" panose="02040503050406030204" pitchFamily="18" charset="0"/>
                      </a:rPr>
                      <m:t>𝑔</m:t>
                    </m:r>
                    <m:d>
                      <m:dPr>
                        <m:ctrlPr>
                          <a:rPr lang="en-US" i="1" dirty="0">
                            <a:latin typeface="Cambria Math" panose="02040503050406030204" pitchFamily="18" charset="0"/>
                          </a:rPr>
                        </m:ctrlPr>
                      </m:dPr>
                      <m:e>
                        <m:r>
                          <a:rPr lang="en-US" i="1" dirty="0">
                            <a:latin typeface="Cambria Math" panose="02040503050406030204" pitchFamily="18" charset="0"/>
                          </a:rPr>
                          <m:t>−∞</m:t>
                        </m:r>
                      </m:e>
                    </m:d>
                    <m:r>
                      <a:rPr lang="en-US" i="1" dirty="0">
                        <a:latin typeface="Cambria Math" panose="02040503050406030204" pitchFamily="18" charset="0"/>
                      </a:rPr>
                      <m:t>,</m:t>
                    </m:r>
                    <m:r>
                      <a:rPr lang="en-US" i="1" dirty="0">
                        <a:latin typeface="Cambria Math" panose="02040503050406030204" pitchFamily="18" charset="0"/>
                      </a:rPr>
                      <m:t>𝑔</m:t>
                    </m:r>
                    <m:r>
                      <a:rPr lang="en-US" i="1" dirty="0">
                        <a:latin typeface="Cambria Math" panose="02040503050406030204" pitchFamily="18" charset="0"/>
                      </a:rPr>
                      <m:t>(+∞)}</m:t>
                    </m:r>
                  </m:oMath>
                </a14:m>
                <a:r>
                  <a:rPr lang="zh-CN" altLang="en-US" dirty="0"/>
                  <a:t>，</a:t>
                </a:r>
                <a:r>
                  <a:rPr lang="en-US" dirty="0"/>
                  <a:t> </a:t>
                </a:r>
                <a14:m>
                  <m:oMath xmlns:m="http://schemas.openxmlformats.org/officeDocument/2006/math">
                    <m:r>
                      <a:rPr lang="en-US" i="1" dirty="0">
                        <a:latin typeface="Cambria Math" panose="02040503050406030204" pitchFamily="18" charset="0"/>
                      </a:rPr>
                      <m:t>𝛽</m:t>
                    </m:r>
                    <m:r>
                      <a:rPr lang="en-US" i="1" dirty="0">
                        <a:latin typeface="Cambria Math" panose="02040503050406030204" pitchFamily="18" charset="0"/>
                      </a:rPr>
                      <m:t>=</m:t>
                    </m:r>
                    <m:r>
                      <m:rPr>
                        <m:sty m:val="p"/>
                      </m:rPr>
                      <a:rPr lang="en-US" i="1" dirty="0">
                        <a:latin typeface="Cambria Math" panose="02040503050406030204" pitchFamily="18" charset="0"/>
                      </a:rPr>
                      <m:t>max</m:t>
                    </m:r>
                    <m:r>
                      <a:rPr lang="en-US" i="1" dirty="0">
                        <a:latin typeface="Cambria Math" panose="02040503050406030204" pitchFamily="18" charset="0"/>
                      </a:rPr>
                      <m:t>{</m:t>
                    </m:r>
                    <m:r>
                      <a:rPr lang="en-US" i="1" dirty="0">
                        <a:latin typeface="Cambria Math" panose="02040503050406030204" pitchFamily="18" charset="0"/>
                      </a:rPr>
                      <m:t>𝑔</m:t>
                    </m:r>
                    <m:d>
                      <m:dPr>
                        <m:ctrlPr>
                          <a:rPr lang="en-US" i="1" dirty="0">
                            <a:latin typeface="Cambria Math" panose="02040503050406030204" pitchFamily="18" charset="0"/>
                          </a:rPr>
                        </m:ctrlPr>
                      </m:dPr>
                      <m:e>
                        <m:r>
                          <a:rPr lang="en-US" i="1" dirty="0">
                            <a:latin typeface="Cambria Math" panose="02040503050406030204" pitchFamily="18" charset="0"/>
                          </a:rPr>
                          <m:t>−∞</m:t>
                        </m:r>
                      </m:e>
                    </m:d>
                    <m:r>
                      <a:rPr lang="en-US" i="1" dirty="0">
                        <a:latin typeface="Cambria Math" panose="02040503050406030204" pitchFamily="18" charset="0"/>
                      </a:rPr>
                      <m:t>,</m:t>
                    </m:r>
                    <m:r>
                      <a:rPr lang="en-US" i="1" dirty="0">
                        <a:latin typeface="Cambria Math" panose="02040503050406030204" pitchFamily="18" charset="0"/>
                      </a:rPr>
                      <m:t>𝑔</m:t>
                    </m:r>
                    <m:r>
                      <a:rPr lang="en-US" i="1" dirty="0">
                        <a:latin typeface="Cambria Math" panose="02040503050406030204" pitchFamily="18" charset="0"/>
                      </a:rPr>
                      <m:t>(+∞)}</m:t>
                    </m:r>
                  </m:oMath>
                </a14:m>
                <a:endParaRPr lang="en-US" dirty="0"/>
              </a:p>
              <a:p>
                <a:endParaRPr lang="en-US" dirty="0"/>
              </a:p>
              <a:p>
                <a:r>
                  <a:rPr lang="en-US" dirty="0" err="1"/>
                  <a:t>证明</a:t>
                </a:r>
                <a:endParaRPr lang="en-US" altLang="zh-CN" dirty="0"/>
              </a:p>
              <a:p>
                <a:pPr lvl="1"/>
                <a:r>
                  <a:rPr lang="zh-CN" altLang="en-US" dirty="0"/>
                  <a:t>假设</a:t>
                </a:r>
                <a14:m>
                  <m:oMath xmlns:m="http://schemas.openxmlformats.org/officeDocument/2006/math">
                    <m:r>
                      <a:rPr lang="en-US" altLang="zh-CN"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𝑥</m:t>
                        </m:r>
                      </m:e>
                    </m:d>
                  </m:oMath>
                </a14:m>
                <a:r>
                  <a:rPr lang="en-US" dirty="0"/>
                  <a:t>严格单调增</a:t>
                </a:r>
                <a:r>
                  <a:rPr lang="zh-CN" altLang="en-US" dirty="0"/>
                  <a:t>，则</a:t>
                </a:r>
                <a14:m>
                  <m:oMath xmlns:m="http://schemas.openxmlformats.org/officeDocument/2006/math">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oMath>
                </a14:m>
                <a:r>
                  <a:rPr lang="en-US" dirty="0"/>
                  <a:t>也严格单调增</a:t>
                </a:r>
              </a:p>
              <a:p>
                <a:pPr lvl="1"/>
                <a14:m>
                  <m:oMath xmlns:m="http://schemas.openxmlformats.org/officeDocument/2006/math">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a14:m>
                <a:r>
                  <a:rPr lang="en-US" dirty="0"/>
                  <a:t>仅在</a:t>
                </a:r>
                <a14:m>
                  <m:oMath xmlns:m="http://schemas.openxmlformats.org/officeDocument/2006/math">
                    <m:r>
                      <a:rPr lang="zh-CN" altLang="en-US" b="0" i="0" dirty="0" smtClean="0">
                        <a:latin typeface="Cambria Math" panose="02040503050406030204" pitchFamily="18" charset="0"/>
                      </a:rPr>
                      <m:t> </m:t>
                    </m:r>
                    <m:r>
                      <a:rPr lang="en-US" i="1" dirty="0">
                        <a:latin typeface="Cambria Math" panose="02040503050406030204" pitchFamily="18" charset="0"/>
                      </a:rPr>
                      <m:t>(</m:t>
                    </m:r>
                    <m:r>
                      <a:rPr lang="en-US" i="1" dirty="0">
                        <a:latin typeface="Cambria Math" panose="02040503050406030204" pitchFamily="18" charset="0"/>
                      </a:rPr>
                      <m:t>𝛼</m:t>
                    </m:r>
                    <m:r>
                      <a:rPr lang="en-US" i="1" dirty="0">
                        <a:latin typeface="Cambria Math" panose="02040503050406030204" pitchFamily="18" charset="0"/>
                      </a:rPr>
                      <m:t>,</m:t>
                    </m:r>
                    <m:r>
                      <a:rPr lang="en-US" i="1" dirty="0">
                        <a:latin typeface="Cambria Math" panose="02040503050406030204" pitchFamily="18" charset="0"/>
                      </a:rPr>
                      <m:t>𝛽</m:t>
                    </m:r>
                    <m:r>
                      <a:rPr lang="en-US" i="1" dirty="0">
                        <a:latin typeface="Cambria Math" panose="02040503050406030204" pitchFamily="18" charset="0"/>
                      </a:rPr>
                      <m:t>)</m:t>
                    </m:r>
                  </m:oMath>
                </a14:m>
                <a:r>
                  <a:rPr lang="zh-CN" altLang="en-US" dirty="0"/>
                  <a:t> </a:t>
                </a:r>
                <a:r>
                  <a:rPr lang="en-US" dirty="0"/>
                  <a:t>取值</a:t>
                </a:r>
              </a:p>
              <a:p>
                <a:pPr lvl="1"/>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𝐹</m:t>
                        </m:r>
                      </m:e>
                      <m:sub>
                        <m:r>
                          <a:rPr lang="en-US" b="0" i="1" dirty="0" smtClean="0">
                            <a:latin typeface="Cambria Math" panose="02040503050406030204" pitchFamily="18" charset="0"/>
                          </a:rPr>
                          <m:t>𝑌</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𝑦</m:t>
                        </m:r>
                      </m:e>
                    </m:d>
                    <m:r>
                      <a:rPr lang="en-US" b="0"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𝑌</m:t>
                        </m:r>
                        <m:r>
                          <a:rPr lang="en-US" b="0" i="1" dirty="0" smtClean="0">
                            <a:latin typeface="Cambria Math" panose="02040503050406030204" pitchFamily="18" charset="0"/>
                          </a:rPr>
                          <m:t>≤</m:t>
                        </m:r>
                        <m:r>
                          <a:rPr lang="en-US" b="0" i="1" dirty="0" smtClean="0">
                            <a:latin typeface="Cambria Math" panose="02040503050406030204" pitchFamily="18" charset="0"/>
                          </a:rPr>
                          <m:t>𝑦</m:t>
                        </m:r>
                      </m:e>
                    </m:d>
                    <m:r>
                      <a:rPr lang="en-US" b="0"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e>
                        </m:d>
                        <m:r>
                          <a:rPr lang="en-US" b="0" i="1" dirty="0" smtClean="0">
                            <a:latin typeface="Cambria Math" panose="02040503050406030204" pitchFamily="18" charset="0"/>
                          </a:rPr>
                          <m:t>≤</m:t>
                        </m:r>
                        <m:r>
                          <a:rPr lang="en-US" b="0" i="1" dirty="0" smtClean="0">
                            <a:latin typeface="Cambria Math" panose="02040503050406030204" pitchFamily="18" charset="0"/>
                          </a:rPr>
                          <m:t>𝑦</m:t>
                        </m:r>
                      </m:e>
                    </m:d>
                    <m:r>
                      <a:rPr lang="en-US" b="0"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h</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𝑦</m:t>
                            </m:r>
                          </m:e>
                        </m:d>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𝐹</m:t>
                        </m:r>
                      </m:e>
                      <m:sub>
                        <m:r>
                          <a:rPr lang="en-US" b="0" i="1" dirty="0" smtClean="0">
                            <a:latin typeface="Cambria Math" panose="02040503050406030204" pitchFamily="18" charset="0"/>
                          </a:rPr>
                          <m:t>𝑋</m:t>
                        </m:r>
                      </m:sub>
                    </m:sSub>
                    <m:r>
                      <a:rPr lang="en-US" b="0" i="1" dirty="0" smtClean="0">
                        <a:latin typeface="Cambria Math" panose="02040503050406030204" pitchFamily="18" charset="0"/>
                      </a:rPr>
                      <m:t>(</m:t>
                    </m:r>
                    <m:r>
                      <a:rPr lang="en-US" b="0" i="1" dirty="0" smtClean="0">
                        <a:latin typeface="Cambria Math" panose="02040503050406030204" pitchFamily="18" charset="0"/>
                      </a:rPr>
                      <m:t>h</m:t>
                    </m:r>
                    <m:r>
                      <a:rPr lang="en-US" b="0" i="1" dirty="0" smtClean="0">
                        <a:latin typeface="Cambria Math" panose="02040503050406030204" pitchFamily="18" charset="0"/>
                      </a:rPr>
                      <m:t>(</m:t>
                    </m:r>
                    <m:r>
                      <a:rPr lang="en-US" b="0" i="1" dirty="0" smtClean="0">
                        <a:latin typeface="Cambria Math" panose="02040503050406030204" pitchFamily="18" charset="0"/>
                      </a:rPr>
                      <m:t>𝑦</m:t>
                    </m:r>
                    <m:r>
                      <a:rPr lang="en-US" b="0" i="1" dirty="0" smtClean="0">
                        <a:latin typeface="Cambria Math" panose="02040503050406030204" pitchFamily="18" charset="0"/>
                      </a:rPr>
                      <m:t>))</m:t>
                    </m:r>
                  </m:oMath>
                </a14:m>
                <a:endParaRPr lang="en-US" dirty="0"/>
              </a:p>
              <a:p>
                <a:pPr lvl="1"/>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𝑌</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𝑦</m:t>
                        </m:r>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𝑋</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h</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𝑦</m:t>
                            </m:r>
                          </m:e>
                        </m:d>
                      </m:e>
                    </m:d>
                    <m:r>
                      <a:rPr lang="en-US" b="0" i="1" dirty="0" smtClean="0">
                        <a:latin typeface="Cambria Math" panose="02040503050406030204" pitchFamily="18" charset="0"/>
                      </a:rPr>
                      <m:t>⋅</m:t>
                    </m:r>
                    <m:r>
                      <a:rPr lang="en-US" b="0" i="1" dirty="0" smtClean="0">
                        <a:latin typeface="Cambria Math" panose="02040503050406030204" pitchFamily="18" charset="0"/>
                      </a:rPr>
                      <m:t>h</m:t>
                    </m:r>
                    <m:r>
                      <a:rPr lang="en-US" b="0" i="1" dirty="0" smtClean="0">
                        <a:latin typeface="Cambria Math" panose="02040503050406030204" pitchFamily="18" charset="0"/>
                      </a:rPr>
                      <m:t>′(</m:t>
                    </m:r>
                    <m:r>
                      <a:rPr lang="en-US" b="0" i="1" dirty="0" smtClean="0">
                        <a:latin typeface="Cambria Math" panose="02040503050406030204" pitchFamily="18" charset="0"/>
                      </a:rPr>
                      <m:t>𝑦</m:t>
                    </m:r>
                    <m:r>
                      <a:rPr lang="en-US" b="0" i="1" dirty="0" smtClean="0">
                        <a:latin typeface="Cambria Math" panose="02040503050406030204" pitchFamily="18" charset="0"/>
                      </a:rPr>
                      <m:t>)</m:t>
                    </m:r>
                  </m:oMath>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54A56EA5-A7EF-68C2-8C48-51E5CE3709F2}"/>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r="-2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4BC93DB-8F3C-C881-0CC4-C532F75BD04E}"/>
              </a:ext>
            </a:extLst>
          </p:cNvPr>
          <p:cNvSpPr>
            <a:spLocks noGrp="1"/>
          </p:cNvSpPr>
          <p:nvPr>
            <p:ph type="sldNum" sz="quarter" idx="11"/>
          </p:nvPr>
        </p:nvSpPr>
        <p:spPr/>
        <p:txBody>
          <a:bodyPr/>
          <a:lstStyle/>
          <a:p>
            <a:fld id="{E9FD2F2E-2D34-446F-9C3A-5329E7A0BF4B}" type="slidenum">
              <a:rPr lang="en-GB" smtClean="0"/>
              <a:pPr/>
              <a:t>34</a:t>
            </a:fld>
            <a:endParaRPr lang="en-GB" dirty="0"/>
          </a:p>
        </p:txBody>
      </p:sp>
    </p:spTree>
    <p:extLst>
      <p:ext uri="{BB962C8B-B14F-4D97-AF65-F5344CB8AC3E}">
        <p14:creationId xmlns:p14="http://schemas.microsoft.com/office/powerpoint/2010/main" val="323828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AED29-3A4C-F294-6468-1C1DF234E8C9}"/>
              </a:ext>
            </a:extLst>
          </p:cNvPr>
          <p:cNvSpPr>
            <a:spLocks noGrp="1"/>
          </p:cNvSpPr>
          <p:nvPr>
            <p:ph type="title"/>
          </p:nvPr>
        </p:nvSpPr>
        <p:spPr/>
        <p:txBody>
          <a:bodyPr/>
          <a:lstStyle/>
          <a:p>
            <a:r>
              <a:rPr lang="en-US" dirty="0"/>
              <a:t>5. </a:t>
            </a:r>
            <a:r>
              <a:rPr lang="en-US" dirty="0" err="1"/>
              <a:t>连续随机变量函数的分布</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025DAC-D5FE-E317-C6EE-A68C19FB9A4D}"/>
                  </a:ext>
                </a:extLst>
              </p:cNvPr>
              <p:cNvSpPr>
                <a:spLocks noGrp="1"/>
              </p:cNvSpPr>
              <p:nvPr>
                <p:ph sz="quarter" idx="10"/>
              </p:nvPr>
            </p:nvSpPr>
            <p:spPr/>
            <p:txBody>
              <a:bodyPr/>
              <a:lstStyle/>
              <a:p>
                <a:r>
                  <a:rPr lang="en-US" dirty="0"/>
                  <a:t>一般结论</a:t>
                </a:r>
                <a:r>
                  <a:rPr lang="zh-CN" altLang="en-US" dirty="0"/>
                  <a:t>：设</a:t>
                </a:r>
                <a14:m>
                  <m:oMath xmlns:m="http://schemas.openxmlformats.org/officeDocument/2006/math">
                    <m:r>
                      <a:rPr lang="en-US" altLang="zh-CN" i="1">
                        <a:latin typeface="Cambria Math" panose="02040503050406030204" pitchFamily="18" charset="0"/>
                      </a:rPr>
                      <m:t>𝑋</m:t>
                    </m:r>
                  </m:oMath>
                </a14:m>
                <a:r>
                  <a:rPr lang="en-US" dirty="0"/>
                  <a:t>为连续随机变量</a:t>
                </a:r>
                <a:r>
                  <a:rPr lang="zh-CN" altLang="en-US" dirty="0"/>
                  <a:t>，若函数</a:t>
                </a:r>
                <a14:m>
                  <m:oMath xmlns:m="http://schemas.openxmlformats.org/officeDocument/2006/math">
                    <m:r>
                      <a:rPr lang="en-US" altLang="zh-CN" i="1">
                        <a:latin typeface="Cambria Math" panose="02040503050406030204" pitchFamily="18" charset="0"/>
                      </a:rPr>
                      <m:t>𝑦</m:t>
                    </m:r>
                    <m:r>
                      <a:rPr lang="en-US" altLang="zh-CN" dirty="0">
                        <a:latin typeface="Cambria Math" panose="02040503050406030204" pitchFamily="18" charset="0"/>
                      </a:rPr>
                      <m:t>=</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en-US" dirty="0" err="1"/>
                  <a:t>严格单调</a:t>
                </a:r>
                <a:r>
                  <a:rPr lang="zh-CN" altLang="en-US" dirty="0"/>
                  <a:t>，其反函数</a:t>
                </a:r>
                <a14:m>
                  <m:oMath xmlns:m="http://schemas.openxmlformats.org/officeDocument/2006/math">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oMath>
                </a14:m>
                <a:r>
                  <a:rPr lang="en-US" dirty="0" err="1"/>
                  <a:t>有连续导数</a:t>
                </a:r>
                <a:r>
                  <a:rPr lang="zh-CN" altLang="en-US" dirty="0"/>
                  <a:t>，则</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oMath>
                </a14:m>
                <a:r>
                  <a:rPr lang="en-US" dirty="0"/>
                  <a:t>的概率密度函数为</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𝑌</m:t>
                        </m:r>
                      </m:sub>
                    </m:sSub>
                    <m:d>
                      <m:dPr>
                        <m:ctrlPr>
                          <a:rPr lang="en-US" i="1" dirty="0">
                            <a:latin typeface="Cambria Math" panose="02040503050406030204" pitchFamily="18" charset="0"/>
                          </a:rPr>
                        </m:ctrlPr>
                      </m:dPr>
                      <m:e>
                        <m:r>
                          <a:rPr lang="en-US" i="1" dirty="0">
                            <a:latin typeface="Cambria Math" panose="02040503050406030204" pitchFamily="18" charset="0"/>
                          </a:rPr>
                          <m:t>𝑦</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𝑋</m:t>
                        </m:r>
                      </m:sub>
                    </m:sSub>
                    <m:d>
                      <m:dPr>
                        <m:ctrlPr>
                          <a:rPr lang="en-US" i="1" dirty="0">
                            <a:latin typeface="Cambria Math" panose="02040503050406030204" pitchFamily="18" charset="0"/>
                          </a:rPr>
                        </m:ctrlPr>
                      </m:dPr>
                      <m:e>
                        <m:r>
                          <a:rPr lang="en-US" i="1" dirty="0">
                            <a:latin typeface="Cambria Math" panose="02040503050406030204" pitchFamily="18" charset="0"/>
                          </a:rPr>
                          <m:t>h</m:t>
                        </m:r>
                        <m:d>
                          <m:dPr>
                            <m:ctrlPr>
                              <a:rPr lang="en-US" i="1" dirty="0">
                                <a:latin typeface="Cambria Math" panose="02040503050406030204" pitchFamily="18" charset="0"/>
                              </a:rPr>
                            </m:ctrlPr>
                          </m:dPr>
                          <m:e>
                            <m:r>
                              <a:rPr lang="en-US" i="1" dirty="0">
                                <a:latin typeface="Cambria Math" panose="02040503050406030204" pitchFamily="18" charset="0"/>
                              </a:rPr>
                              <m:t>𝑦</m:t>
                            </m:r>
                          </m:e>
                        </m:d>
                      </m:e>
                    </m:d>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𝑦</m:t>
                    </m:r>
                    <m:r>
                      <a:rPr lang="en-US" i="1" dirty="0">
                        <a:latin typeface="Cambria Math" panose="02040503050406030204" pitchFamily="18" charset="0"/>
                      </a:rPr>
                      <m:t>)|</m:t>
                    </m:r>
                  </m:oMath>
                </a14:m>
                <a:r>
                  <a:rPr lang="en-US" dirty="0"/>
                  <a:t> 当 </a:t>
                </a:r>
                <a14:m>
                  <m:oMath xmlns:m="http://schemas.openxmlformats.org/officeDocument/2006/math">
                    <m:r>
                      <a:rPr lang="en-US" i="1" dirty="0">
                        <a:latin typeface="Cambria Math" panose="02040503050406030204" pitchFamily="18" charset="0"/>
                      </a:rPr>
                      <m:t>𝑦</m:t>
                    </m:r>
                    <m:r>
                      <a:rPr lang="en-US" i="1" dirty="0">
                        <a:latin typeface="Cambria Math" panose="02040503050406030204" pitchFamily="18" charset="0"/>
                      </a:rPr>
                      <m:t>∈(</m:t>
                    </m:r>
                    <m:r>
                      <a:rPr lang="en-US" i="1" dirty="0">
                        <a:latin typeface="Cambria Math" panose="02040503050406030204" pitchFamily="18" charset="0"/>
                      </a:rPr>
                      <m:t>𝛼</m:t>
                    </m:r>
                    <m:r>
                      <a:rPr lang="en-US" i="1" dirty="0">
                        <a:latin typeface="Cambria Math" panose="02040503050406030204" pitchFamily="18" charset="0"/>
                      </a:rPr>
                      <m:t>,</m:t>
                    </m:r>
                    <m:r>
                      <a:rPr lang="en-US" i="1" dirty="0">
                        <a:latin typeface="Cambria Math" panose="02040503050406030204" pitchFamily="18" charset="0"/>
                      </a:rPr>
                      <m:t>𝛽</m:t>
                    </m:r>
                    <m:r>
                      <a:rPr lang="en-US" i="1" dirty="0">
                        <a:latin typeface="Cambria Math" panose="02040503050406030204" pitchFamily="18" charset="0"/>
                      </a:rPr>
                      <m:t>)</m:t>
                    </m:r>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𝑌</m:t>
                        </m:r>
                      </m:sub>
                    </m:sSub>
                    <m:d>
                      <m:dPr>
                        <m:ctrlPr>
                          <a:rPr lang="en-US" i="1" dirty="0">
                            <a:latin typeface="Cambria Math" panose="02040503050406030204" pitchFamily="18" charset="0"/>
                          </a:rPr>
                        </m:ctrlPr>
                      </m:dPr>
                      <m:e>
                        <m:r>
                          <a:rPr lang="en-US" i="1" dirty="0">
                            <a:latin typeface="Cambria Math" panose="02040503050406030204" pitchFamily="18" charset="0"/>
                          </a:rPr>
                          <m:t>𝑦</m:t>
                        </m:r>
                      </m:e>
                    </m:d>
                    <m:r>
                      <a:rPr lang="en-US" i="1" dirty="0">
                        <a:latin typeface="Cambria Math" panose="02040503050406030204" pitchFamily="18" charset="0"/>
                      </a:rPr>
                      <m:t>=0</m:t>
                    </m:r>
                  </m:oMath>
                </a14:m>
                <a:r>
                  <a:rPr lang="en-US" dirty="0"/>
                  <a:t>当 </a:t>
                </a:r>
                <a14:m>
                  <m:oMath xmlns:m="http://schemas.openxmlformats.org/officeDocument/2006/math">
                    <m:r>
                      <a:rPr lang="en-US" i="1" dirty="0">
                        <a:latin typeface="Cambria Math" panose="02040503050406030204" pitchFamily="18" charset="0"/>
                      </a:rPr>
                      <m:t>𝑦</m:t>
                    </m:r>
                    <m:r>
                      <a:rPr lang="en-US" i="1" dirty="0">
                        <a:latin typeface="Cambria Math" panose="02040503050406030204" pitchFamily="18" charset="0"/>
                      </a:rPr>
                      <m:t>∉(</m:t>
                    </m:r>
                    <m:r>
                      <a:rPr lang="en-US" i="1" dirty="0">
                        <a:latin typeface="Cambria Math" panose="02040503050406030204" pitchFamily="18" charset="0"/>
                      </a:rPr>
                      <m:t>𝛼</m:t>
                    </m:r>
                    <m:r>
                      <a:rPr lang="en-US" i="1" dirty="0">
                        <a:latin typeface="Cambria Math" panose="02040503050406030204" pitchFamily="18" charset="0"/>
                      </a:rPr>
                      <m:t>,</m:t>
                    </m:r>
                    <m:r>
                      <a:rPr lang="en-US" i="1" dirty="0">
                        <a:latin typeface="Cambria Math" panose="02040503050406030204" pitchFamily="18" charset="0"/>
                      </a:rPr>
                      <m:t>𝛽</m:t>
                    </m:r>
                    <m:r>
                      <a:rPr lang="en-US" i="1" dirty="0">
                        <a:latin typeface="Cambria Math" panose="02040503050406030204" pitchFamily="18" charset="0"/>
                      </a:rPr>
                      <m:t>)</m:t>
                    </m:r>
                  </m:oMath>
                </a14:m>
                <a:endParaRPr lang="en-US" dirty="0"/>
              </a:p>
              <a:p>
                <a:pPr lvl="1"/>
                <a:r>
                  <a:rPr lang="en-US" dirty="0" err="1"/>
                  <a:t>这里</a:t>
                </a:r>
                <a:r>
                  <a:rPr lang="en-US" dirty="0"/>
                  <a:t> </a:t>
                </a:r>
                <a14:m>
                  <m:oMath xmlns:m="http://schemas.openxmlformats.org/officeDocument/2006/math">
                    <m:r>
                      <a:rPr lang="en-US" i="1" dirty="0">
                        <a:latin typeface="Cambria Math" panose="02040503050406030204" pitchFamily="18" charset="0"/>
                      </a:rPr>
                      <m:t>𝛼</m:t>
                    </m:r>
                    <m:r>
                      <a:rPr lang="en-US" i="1" dirty="0">
                        <a:latin typeface="Cambria Math" panose="02040503050406030204" pitchFamily="18" charset="0"/>
                      </a:rPr>
                      <m:t>=</m:t>
                    </m:r>
                    <m:r>
                      <m:rPr>
                        <m:sty m:val="p"/>
                      </m:rPr>
                      <a:rPr lang="en-US" i="1" dirty="0">
                        <a:latin typeface="Cambria Math" panose="02040503050406030204" pitchFamily="18" charset="0"/>
                      </a:rPr>
                      <m:t>min</m:t>
                    </m:r>
                    <m:r>
                      <a:rPr lang="en-US" i="1" dirty="0">
                        <a:latin typeface="Cambria Math" panose="02040503050406030204" pitchFamily="18" charset="0"/>
                      </a:rPr>
                      <m:t>{</m:t>
                    </m:r>
                    <m:r>
                      <a:rPr lang="en-US" i="1" dirty="0">
                        <a:latin typeface="Cambria Math" panose="02040503050406030204" pitchFamily="18" charset="0"/>
                      </a:rPr>
                      <m:t>𝑔</m:t>
                    </m:r>
                    <m:d>
                      <m:dPr>
                        <m:ctrlPr>
                          <a:rPr lang="en-US" i="1" dirty="0">
                            <a:latin typeface="Cambria Math" panose="02040503050406030204" pitchFamily="18" charset="0"/>
                          </a:rPr>
                        </m:ctrlPr>
                      </m:dPr>
                      <m:e>
                        <m:r>
                          <a:rPr lang="en-US" i="1" dirty="0">
                            <a:latin typeface="Cambria Math" panose="02040503050406030204" pitchFamily="18" charset="0"/>
                          </a:rPr>
                          <m:t>−∞</m:t>
                        </m:r>
                      </m:e>
                    </m:d>
                    <m:r>
                      <a:rPr lang="en-US" i="1" dirty="0">
                        <a:latin typeface="Cambria Math" panose="02040503050406030204" pitchFamily="18" charset="0"/>
                      </a:rPr>
                      <m:t>,</m:t>
                    </m:r>
                    <m:r>
                      <a:rPr lang="en-US" i="1" dirty="0">
                        <a:latin typeface="Cambria Math" panose="02040503050406030204" pitchFamily="18" charset="0"/>
                      </a:rPr>
                      <m:t>𝑔</m:t>
                    </m:r>
                    <m:r>
                      <a:rPr lang="en-US" i="1" dirty="0">
                        <a:latin typeface="Cambria Math" panose="02040503050406030204" pitchFamily="18" charset="0"/>
                      </a:rPr>
                      <m:t>(+∞)}</m:t>
                    </m:r>
                  </m:oMath>
                </a14:m>
                <a:r>
                  <a:rPr lang="zh-CN" altLang="en-US" dirty="0"/>
                  <a:t>，</a:t>
                </a:r>
                <a:r>
                  <a:rPr lang="en-US" dirty="0"/>
                  <a:t> </a:t>
                </a:r>
                <a14:m>
                  <m:oMath xmlns:m="http://schemas.openxmlformats.org/officeDocument/2006/math">
                    <m:r>
                      <a:rPr lang="en-US" i="1" dirty="0">
                        <a:latin typeface="Cambria Math" panose="02040503050406030204" pitchFamily="18" charset="0"/>
                      </a:rPr>
                      <m:t>𝛽</m:t>
                    </m:r>
                    <m:r>
                      <a:rPr lang="en-US" i="1" dirty="0">
                        <a:latin typeface="Cambria Math" panose="02040503050406030204" pitchFamily="18" charset="0"/>
                      </a:rPr>
                      <m:t>=</m:t>
                    </m:r>
                    <m:r>
                      <m:rPr>
                        <m:sty m:val="p"/>
                      </m:rPr>
                      <a:rPr lang="en-US" i="1" dirty="0">
                        <a:latin typeface="Cambria Math" panose="02040503050406030204" pitchFamily="18" charset="0"/>
                      </a:rPr>
                      <m:t>max</m:t>
                    </m:r>
                    <m:r>
                      <a:rPr lang="en-US" i="1" dirty="0">
                        <a:latin typeface="Cambria Math" panose="02040503050406030204" pitchFamily="18" charset="0"/>
                      </a:rPr>
                      <m:t>{</m:t>
                    </m:r>
                    <m:r>
                      <a:rPr lang="en-US" i="1" dirty="0">
                        <a:latin typeface="Cambria Math" panose="02040503050406030204" pitchFamily="18" charset="0"/>
                      </a:rPr>
                      <m:t>𝑔</m:t>
                    </m:r>
                    <m:d>
                      <m:dPr>
                        <m:ctrlPr>
                          <a:rPr lang="en-US" i="1" dirty="0">
                            <a:latin typeface="Cambria Math" panose="02040503050406030204" pitchFamily="18" charset="0"/>
                          </a:rPr>
                        </m:ctrlPr>
                      </m:dPr>
                      <m:e>
                        <m:r>
                          <a:rPr lang="en-US" i="1" dirty="0">
                            <a:latin typeface="Cambria Math" panose="02040503050406030204" pitchFamily="18" charset="0"/>
                          </a:rPr>
                          <m:t>−∞</m:t>
                        </m:r>
                      </m:e>
                    </m:d>
                    <m:r>
                      <a:rPr lang="en-US" i="1" dirty="0">
                        <a:latin typeface="Cambria Math" panose="02040503050406030204" pitchFamily="18" charset="0"/>
                      </a:rPr>
                      <m:t>,</m:t>
                    </m:r>
                    <m:r>
                      <a:rPr lang="en-US" i="1" dirty="0">
                        <a:latin typeface="Cambria Math" panose="02040503050406030204" pitchFamily="18" charset="0"/>
                      </a:rPr>
                      <m:t>𝑔</m:t>
                    </m:r>
                    <m:r>
                      <a:rPr lang="en-US" i="1" dirty="0">
                        <a:latin typeface="Cambria Math" panose="02040503050406030204" pitchFamily="18" charset="0"/>
                      </a:rPr>
                      <m:t>(+∞)}</m:t>
                    </m:r>
                  </m:oMath>
                </a14:m>
                <a:endParaRPr lang="en-US" dirty="0"/>
              </a:p>
              <a:p>
                <a:endParaRPr lang="en-US" dirty="0"/>
              </a:p>
              <a:p>
                <a:r>
                  <a:rPr lang="en-US" dirty="0" err="1"/>
                  <a:t>例</a:t>
                </a:r>
                <a:r>
                  <a:rPr lang="zh-CN" altLang="en-US" dirty="0"/>
                  <a:t>：</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oMath>
                </a14:m>
                <a:r>
                  <a:rPr lang="zh-CN" altLang="en-US" dirty="0"/>
                  <a:t>，若</a:t>
                </a:r>
                <a14:m>
                  <m:oMath xmlns:m="http://schemas.openxmlformats.org/officeDocument/2006/math">
                    <m:r>
                      <a:rPr lang="en-US" altLang="zh-CN" i="1">
                        <a:latin typeface="Cambria Math" panose="02040503050406030204" pitchFamily="18" charset="0"/>
                      </a:rPr>
                      <m:t>𝑎</m:t>
                    </m:r>
                    <m:r>
                      <a:rPr lang="en-US" altLang="zh-CN" b="0" i="1" smtClean="0">
                        <a:latin typeface="Cambria Math" panose="02040503050406030204" pitchFamily="18" charset="0"/>
                      </a:rPr>
                      <m:t>≠0</m:t>
                    </m:r>
                  </m:oMath>
                </a14:m>
                <a:r>
                  <a:rPr lang="zh-CN" altLang="en-US" dirty="0"/>
                  <a:t>，求</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b="0" i="1" smtClean="0">
                        <a:latin typeface="Cambria Math" panose="02040503050406030204" pitchFamily="18" charset="0"/>
                      </a:rPr>
                      <m:t>𝑎𝑋</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en-US" dirty="0"/>
                  <a:t>的概率密度函数</a:t>
                </a:r>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𝑓</m:t>
                        </m:r>
                      </m:e>
                      <m:sub>
                        <m:r>
                          <a:rPr lang="en-US" altLang="zh-CN" b="0" i="1" smtClean="0">
                            <a:latin typeface="Cambria Math" panose="02040503050406030204" pitchFamily="18" charset="0"/>
                          </a:rPr>
                          <m:t>𝑋</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r>
                          <a:rPr lang="en-US" altLang="zh-CN" i="1">
                            <a:latin typeface="Cambria Math" panose="02040503050406030204" pitchFamily="18" charset="0"/>
                          </a:rPr>
                          <m:t>𝜎</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zh-CN" altLang="en-US" i="1">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e>
                                </m:d>
                              </m:e>
                              <m:sup>
                                <m:r>
                                  <a:rPr lang="en-US" altLang="zh-CN" i="1">
                                    <a:latin typeface="Cambria Math" panose="02040503050406030204" pitchFamily="18" charset="0"/>
                                  </a:rPr>
                                  <m:t>2</m:t>
                                </m:r>
                              </m:sup>
                            </m:sSup>
                          </m:num>
                          <m:den>
                            <m:r>
                              <a:rPr lang="en-US" altLang="zh-CN" i="1">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den>
                        </m:f>
                      </m:sup>
                    </m:sSup>
                  </m:oMath>
                </a14:m>
                <a:r>
                  <a:rPr lang="zh-CN" altLang="en-US" dirty="0"/>
                  <a:t>，</a:t>
                </a:r>
                <a:r>
                  <a:rPr lang="en-US" altLang="zh-CN" dirty="0"/>
                  <a:t>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zh-CN" altLang="en-US" dirty="0"/>
                  <a:t>，</a:t>
                </a:r>
                <a:r>
                  <a:rPr lang="en-US" altLang="zh-CN" dirty="0"/>
                  <a:t>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oMath>
                </a14:m>
                <a:r>
                  <a:rPr lang="zh-CN" altLang="en-US" dirty="0"/>
                  <a:t>，</a:t>
                </a:r>
                <a:r>
                  <a:rPr lang="en-US" altLang="zh-CN" dirty="0"/>
                  <a:t> </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h</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e>
                    </m:d>
                    <m:r>
                      <a:rPr lang="en-US" altLang="zh-CN" b="0" i="1" smtClean="0">
                        <a:latin typeface="Cambria Math" panose="02040503050406030204" pitchFamily="18" charset="0"/>
                      </a:rPr>
                      <m:t>=1/|</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endParaRPr lang="en-US" dirty="0"/>
              </a:p>
              <a:p>
                <a:pPr lvl="1"/>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𝑌</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𝑦</m:t>
                        </m:r>
                      </m:e>
                    </m:d>
                    <m:r>
                      <a:rPr lang="en-US" b="0" i="1" dirty="0" smtClean="0">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r>
                          <a:rPr lang="en-US" altLang="zh-CN" i="1">
                            <a:latin typeface="Cambria Math" panose="02040503050406030204" pitchFamily="18" charset="0"/>
                          </a:rPr>
                          <m:t>𝜎</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zh-CN" altLang="en-US" i="1">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𝜇</m:t>
                                    </m:r>
                                  </m:e>
                                </m:d>
                              </m:e>
                              <m:sup>
                                <m:r>
                                  <a:rPr lang="en-US" altLang="zh-CN" i="1">
                                    <a:latin typeface="Cambria Math" panose="02040503050406030204" pitchFamily="18" charset="0"/>
                                  </a:rPr>
                                  <m:t>2</m:t>
                                </m:r>
                              </m:sup>
                            </m:sSup>
                          </m:num>
                          <m:den>
                            <m:r>
                              <a:rPr lang="en-US" altLang="zh-CN" i="1">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den>
                        </m:f>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i="1">
                            <a:latin typeface="Cambria Math" panose="02040503050406030204" pitchFamily="18" charset="0"/>
                          </a:rPr>
                          <m:t>𝜎</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zh-CN" altLang="en-US" i="1">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e>
                                </m:d>
                              </m:e>
                              <m:sup>
                                <m:r>
                                  <a:rPr lang="en-US" altLang="zh-CN" i="1">
                                    <a:latin typeface="Cambria Math" panose="02040503050406030204" pitchFamily="18" charset="0"/>
                                  </a:rPr>
                                  <m:t>2</m:t>
                                </m:r>
                              </m:sup>
                            </m:sSup>
                          </m:num>
                          <m:den>
                            <m:r>
                              <a:rPr lang="en-US" altLang="zh-CN" i="1">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den>
                        </m:f>
                      </m:sup>
                    </m:sSup>
                  </m:oMath>
                </a14:m>
                <a:endParaRPr lang="en-US" dirty="0"/>
              </a:p>
              <a:p>
                <a:pPr lvl="1"/>
                <a:r>
                  <a:rPr lang="en-US" dirty="0"/>
                  <a:t>也即</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𝜇</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𝜎</m:t>
                    </m:r>
                    <m:r>
                      <a:rPr lang="en-US" altLang="zh-CN" i="1">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09025DAC-D5FE-E317-C6EE-A68C19FB9A4D}"/>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r="-2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6901720-7E05-D4E5-6CD2-7AE67930029B}"/>
              </a:ext>
            </a:extLst>
          </p:cNvPr>
          <p:cNvSpPr>
            <a:spLocks noGrp="1"/>
          </p:cNvSpPr>
          <p:nvPr>
            <p:ph type="sldNum" sz="quarter" idx="11"/>
          </p:nvPr>
        </p:nvSpPr>
        <p:spPr/>
        <p:txBody>
          <a:bodyPr/>
          <a:lstStyle/>
          <a:p>
            <a:fld id="{E9FD2F2E-2D34-446F-9C3A-5329E7A0BF4B}" type="slidenum">
              <a:rPr lang="en-GB" smtClean="0"/>
              <a:pPr/>
              <a:t>35</a:t>
            </a:fld>
            <a:endParaRPr lang="en-GB" dirty="0"/>
          </a:p>
        </p:txBody>
      </p:sp>
    </p:spTree>
    <p:extLst>
      <p:ext uri="{BB962C8B-B14F-4D97-AF65-F5344CB8AC3E}">
        <p14:creationId xmlns:p14="http://schemas.microsoft.com/office/powerpoint/2010/main" val="396429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77A8-CC05-F6DC-C5DD-2F64BCE17515}"/>
              </a:ext>
            </a:extLst>
          </p:cNvPr>
          <p:cNvSpPr>
            <a:spLocks noGrp="1"/>
          </p:cNvSpPr>
          <p:nvPr>
            <p:ph type="title"/>
          </p:nvPr>
        </p:nvSpPr>
        <p:spPr/>
        <p:txBody>
          <a:bodyPr/>
          <a:lstStyle/>
          <a:p>
            <a:r>
              <a:rPr lang="en-US" dirty="0"/>
              <a:t>5. </a:t>
            </a:r>
            <a:r>
              <a:rPr lang="en-US" dirty="0" err="1"/>
              <a:t>连续随机变量函数的分布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44097D-027F-6ECE-DA04-4C35D85D4066}"/>
                  </a:ext>
                </a:extLst>
              </p:cNvPr>
              <p:cNvSpPr>
                <a:spLocks noGrp="1"/>
              </p:cNvSpPr>
              <p:nvPr>
                <p:ph sz="quarter" idx="10"/>
              </p:nvPr>
            </p:nvSpPr>
            <p:spPr/>
            <p:txBody>
              <a:bodyPr/>
              <a:lstStyle/>
              <a:p>
                <a:r>
                  <a:rPr lang="en-US" dirty="0"/>
                  <a:t>一般结论</a:t>
                </a:r>
                <a:r>
                  <a:rPr lang="zh-CN" altLang="en-US" dirty="0"/>
                  <a:t>：设</a:t>
                </a:r>
                <a14:m>
                  <m:oMath xmlns:m="http://schemas.openxmlformats.org/officeDocument/2006/math">
                    <m:r>
                      <a:rPr lang="en-US" altLang="zh-CN" i="1">
                        <a:latin typeface="Cambria Math" panose="02040503050406030204" pitchFamily="18" charset="0"/>
                      </a:rPr>
                      <m:t>𝑋</m:t>
                    </m:r>
                  </m:oMath>
                </a14:m>
                <a:r>
                  <a:rPr lang="en-US" dirty="0"/>
                  <a:t>为连续随机变量</a:t>
                </a:r>
                <a:r>
                  <a:rPr lang="zh-CN" altLang="en-US" dirty="0"/>
                  <a:t>，若函数</a:t>
                </a:r>
                <a14:m>
                  <m:oMath xmlns:m="http://schemas.openxmlformats.org/officeDocument/2006/math">
                    <m:r>
                      <a:rPr lang="en-US" altLang="zh-CN" i="1">
                        <a:latin typeface="Cambria Math" panose="02040503050406030204" pitchFamily="18" charset="0"/>
                      </a:rPr>
                      <m:t>𝑦</m:t>
                    </m:r>
                    <m:r>
                      <a:rPr lang="en-US" altLang="zh-CN" dirty="0">
                        <a:latin typeface="Cambria Math" panose="02040503050406030204" pitchFamily="18" charset="0"/>
                      </a:rPr>
                      <m:t>=</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en-US" dirty="0" err="1"/>
                  <a:t>严格单调</a:t>
                </a:r>
                <a:r>
                  <a:rPr lang="zh-CN" altLang="en-US" dirty="0"/>
                  <a:t>，其反函数</a:t>
                </a:r>
                <a14:m>
                  <m:oMath xmlns:m="http://schemas.openxmlformats.org/officeDocument/2006/math">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oMath>
                </a14:m>
                <a:r>
                  <a:rPr lang="en-US" dirty="0" err="1"/>
                  <a:t>有连续导数</a:t>
                </a:r>
                <a:r>
                  <a:rPr lang="zh-CN" altLang="en-US" dirty="0"/>
                  <a:t>，则</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oMath>
                </a14:m>
                <a:r>
                  <a:rPr lang="en-US" dirty="0"/>
                  <a:t>的概率密度函数为</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𝑌</m:t>
                        </m:r>
                      </m:sub>
                    </m:sSub>
                    <m:d>
                      <m:dPr>
                        <m:ctrlPr>
                          <a:rPr lang="en-US" i="1" dirty="0">
                            <a:latin typeface="Cambria Math" panose="02040503050406030204" pitchFamily="18" charset="0"/>
                          </a:rPr>
                        </m:ctrlPr>
                      </m:dPr>
                      <m:e>
                        <m:r>
                          <a:rPr lang="en-US" i="1" dirty="0">
                            <a:latin typeface="Cambria Math" panose="02040503050406030204" pitchFamily="18" charset="0"/>
                          </a:rPr>
                          <m:t>𝑦</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𝑋</m:t>
                        </m:r>
                      </m:sub>
                    </m:sSub>
                    <m:d>
                      <m:dPr>
                        <m:ctrlPr>
                          <a:rPr lang="en-US" i="1" dirty="0">
                            <a:latin typeface="Cambria Math" panose="02040503050406030204" pitchFamily="18" charset="0"/>
                          </a:rPr>
                        </m:ctrlPr>
                      </m:dPr>
                      <m:e>
                        <m:r>
                          <a:rPr lang="en-US" i="1" dirty="0">
                            <a:latin typeface="Cambria Math" panose="02040503050406030204" pitchFamily="18" charset="0"/>
                          </a:rPr>
                          <m:t>h</m:t>
                        </m:r>
                        <m:d>
                          <m:dPr>
                            <m:ctrlPr>
                              <a:rPr lang="en-US" i="1" dirty="0">
                                <a:latin typeface="Cambria Math" panose="02040503050406030204" pitchFamily="18" charset="0"/>
                              </a:rPr>
                            </m:ctrlPr>
                          </m:dPr>
                          <m:e>
                            <m:r>
                              <a:rPr lang="en-US" i="1" dirty="0">
                                <a:latin typeface="Cambria Math" panose="02040503050406030204" pitchFamily="18" charset="0"/>
                              </a:rPr>
                              <m:t>𝑦</m:t>
                            </m:r>
                          </m:e>
                        </m:d>
                      </m:e>
                    </m:d>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𝑦</m:t>
                    </m:r>
                    <m:r>
                      <a:rPr lang="en-US" i="1" dirty="0">
                        <a:latin typeface="Cambria Math" panose="02040503050406030204" pitchFamily="18" charset="0"/>
                      </a:rPr>
                      <m:t>)|</m:t>
                    </m:r>
                  </m:oMath>
                </a14:m>
                <a:r>
                  <a:rPr lang="en-US" dirty="0"/>
                  <a:t> 当 </a:t>
                </a:r>
                <a14:m>
                  <m:oMath xmlns:m="http://schemas.openxmlformats.org/officeDocument/2006/math">
                    <m:r>
                      <a:rPr lang="en-US" i="1" dirty="0">
                        <a:latin typeface="Cambria Math" panose="02040503050406030204" pitchFamily="18" charset="0"/>
                      </a:rPr>
                      <m:t>𝑦</m:t>
                    </m:r>
                    <m:r>
                      <a:rPr lang="en-US" i="1" dirty="0">
                        <a:latin typeface="Cambria Math" panose="02040503050406030204" pitchFamily="18" charset="0"/>
                      </a:rPr>
                      <m:t>∈(</m:t>
                    </m:r>
                    <m:r>
                      <a:rPr lang="en-US" i="1" dirty="0">
                        <a:latin typeface="Cambria Math" panose="02040503050406030204" pitchFamily="18" charset="0"/>
                      </a:rPr>
                      <m:t>𝛼</m:t>
                    </m:r>
                    <m:r>
                      <a:rPr lang="en-US" i="1" dirty="0">
                        <a:latin typeface="Cambria Math" panose="02040503050406030204" pitchFamily="18" charset="0"/>
                      </a:rPr>
                      <m:t>,</m:t>
                    </m:r>
                    <m:r>
                      <a:rPr lang="en-US" i="1" dirty="0">
                        <a:latin typeface="Cambria Math" panose="02040503050406030204" pitchFamily="18" charset="0"/>
                      </a:rPr>
                      <m:t>𝛽</m:t>
                    </m:r>
                    <m:r>
                      <a:rPr lang="en-US" i="1" dirty="0">
                        <a:latin typeface="Cambria Math" panose="02040503050406030204" pitchFamily="18" charset="0"/>
                      </a:rPr>
                      <m:t>)</m:t>
                    </m:r>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𝑌</m:t>
                        </m:r>
                      </m:sub>
                    </m:sSub>
                    <m:d>
                      <m:dPr>
                        <m:ctrlPr>
                          <a:rPr lang="en-US" i="1" dirty="0">
                            <a:latin typeface="Cambria Math" panose="02040503050406030204" pitchFamily="18" charset="0"/>
                          </a:rPr>
                        </m:ctrlPr>
                      </m:dPr>
                      <m:e>
                        <m:r>
                          <a:rPr lang="en-US" i="1" dirty="0">
                            <a:latin typeface="Cambria Math" panose="02040503050406030204" pitchFamily="18" charset="0"/>
                          </a:rPr>
                          <m:t>𝑦</m:t>
                        </m:r>
                      </m:e>
                    </m:d>
                    <m:r>
                      <a:rPr lang="en-US" i="1" dirty="0">
                        <a:latin typeface="Cambria Math" panose="02040503050406030204" pitchFamily="18" charset="0"/>
                      </a:rPr>
                      <m:t>=0</m:t>
                    </m:r>
                  </m:oMath>
                </a14:m>
                <a:r>
                  <a:rPr lang="en-US" dirty="0"/>
                  <a:t>当 </a:t>
                </a:r>
                <a14:m>
                  <m:oMath xmlns:m="http://schemas.openxmlformats.org/officeDocument/2006/math">
                    <m:r>
                      <a:rPr lang="en-US" i="1" dirty="0">
                        <a:latin typeface="Cambria Math" panose="02040503050406030204" pitchFamily="18" charset="0"/>
                      </a:rPr>
                      <m:t>𝑦</m:t>
                    </m:r>
                    <m:r>
                      <a:rPr lang="en-US" i="1" dirty="0">
                        <a:latin typeface="Cambria Math" panose="02040503050406030204" pitchFamily="18" charset="0"/>
                      </a:rPr>
                      <m:t>∉(</m:t>
                    </m:r>
                    <m:r>
                      <a:rPr lang="en-US" i="1" dirty="0">
                        <a:latin typeface="Cambria Math" panose="02040503050406030204" pitchFamily="18" charset="0"/>
                      </a:rPr>
                      <m:t>𝛼</m:t>
                    </m:r>
                    <m:r>
                      <a:rPr lang="en-US" i="1" dirty="0">
                        <a:latin typeface="Cambria Math" panose="02040503050406030204" pitchFamily="18" charset="0"/>
                      </a:rPr>
                      <m:t>,</m:t>
                    </m:r>
                    <m:r>
                      <a:rPr lang="en-US" i="1" dirty="0">
                        <a:latin typeface="Cambria Math" panose="02040503050406030204" pitchFamily="18" charset="0"/>
                      </a:rPr>
                      <m:t>𝛽</m:t>
                    </m:r>
                    <m:r>
                      <a:rPr lang="en-US" i="1" dirty="0">
                        <a:latin typeface="Cambria Math" panose="02040503050406030204" pitchFamily="18" charset="0"/>
                      </a:rPr>
                      <m:t>)</m:t>
                    </m:r>
                  </m:oMath>
                </a14:m>
                <a:endParaRPr lang="en-US" dirty="0"/>
              </a:p>
              <a:p>
                <a:pPr lvl="1"/>
                <a:r>
                  <a:rPr lang="en-US" dirty="0" err="1"/>
                  <a:t>这里</a:t>
                </a:r>
                <a:r>
                  <a:rPr lang="en-US" dirty="0"/>
                  <a:t> </a:t>
                </a:r>
                <a14:m>
                  <m:oMath xmlns:m="http://schemas.openxmlformats.org/officeDocument/2006/math">
                    <m:r>
                      <a:rPr lang="en-US" i="1" dirty="0">
                        <a:latin typeface="Cambria Math" panose="02040503050406030204" pitchFamily="18" charset="0"/>
                      </a:rPr>
                      <m:t>𝛼</m:t>
                    </m:r>
                    <m:r>
                      <a:rPr lang="en-US" i="1" dirty="0">
                        <a:latin typeface="Cambria Math" panose="02040503050406030204" pitchFamily="18" charset="0"/>
                      </a:rPr>
                      <m:t>=</m:t>
                    </m:r>
                    <m:r>
                      <m:rPr>
                        <m:sty m:val="p"/>
                      </m:rPr>
                      <a:rPr lang="en-US" i="1" dirty="0">
                        <a:latin typeface="Cambria Math" panose="02040503050406030204" pitchFamily="18" charset="0"/>
                      </a:rPr>
                      <m:t>min</m:t>
                    </m:r>
                    <m:r>
                      <a:rPr lang="en-US" i="1" dirty="0">
                        <a:latin typeface="Cambria Math" panose="02040503050406030204" pitchFamily="18" charset="0"/>
                      </a:rPr>
                      <m:t>{</m:t>
                    </m:r>
                    <m:r>
                      <a:rPr lang="en-US" i="1" dirty="0">
                        <a:latin typeface="Cambria Math" panose="02040503050406030204" pitchFamily="18" charset="0"/>
                      </a:rPr>
                      <m:t>𝑔</m:t>
                    </m:r>
                    <m:d>
                      <m:dPr>
                        <m:ctrlPr>
                          <a:rPr lang="en-US" i="1" dirty="0">
                            <a:latin typeface="Cambria Math" panose="02040503050406030204" pitchFamily="18" charset="0"/>
                          </a:rPr>
                        </m:ctrlPr>
                      </m:dPr>
                      <m:e>
                        <m:r>
                          <a:rPr lang="en-US" i="1" dirty="0">
                            <a:latin typeface="Cambria Math" panose="02040503050406030204" pitchFamily="18" charset="0"/>
                          </a:rPr>
                          <m:t>−∞</m:t>
                        </m:r>
                      </m:e>
                    </m:d>
                    <m:r>
                      <a:rPr lang="en-US" i="1" dirty="0">
                        <a:latin typeface="Cambria Math" panose="02040503050406030204" pitchFamily="18" charset="0"/>
                      </a:rPr>
                      <m:t>,</m:t>
                    </m:r>
                    <m:r>
                      <a:rPr lang="en-US" i="1" dirty="0">
                        <a:latin typeface="Cambria Math" panose="02040503050406030204" pitchFamily="18" charset="0"/>
                      </a:rPr>
                      <m:t>𝑔</m:t>
                    </m:r>
                    <m:r>
                      <a:rPr lang="en-US" i="1" dirty="0">
                        <a:latin typeface="Cambria Math" panose="02040503050406030204" pitchFamily="18" charset="0"/>
                      </a:rPr>
                      <m:t>(+∞)}</m:t>
                    </m:r>
                  </m:oMath>
                </a14:m>
                <a:r>
                  <a:rPr lang="zh-CN" altLang="en-US" dirty="0"/>
                  <a:t>，</a:t>
                </a:r>
                <a:r>
                  <a:rPr lang="en-US" dirty="0"/>
                  <a:t> </a:t>
                </a:r>
                <a14:m>
                  <m:oMath xmlns:m="http://schemas.openxmlformats.org/officeDocument/2006/math">
                    <m:r>
                      <a:rPr lang="en-US" i="1" dirty="0">
                        <a:latin typeface="Cambria Math" panose="02040503050406030204" pitchFamily="18" charset="0"/>
                      </a:rPr>
                      <m:t>𝛽</m:t>
                    </m:r>
                    <m:r>
                      <a:rPr lang="en-US" i="1" dirty="0">
                        <a:latin typeface="Cambria Math" panose="02040503050406030204" pitchFamily="18" charset="0"/>
                      </a:rPr>
                      <m:t>=</m:t>
                    </m:r>
                    <m:r>
                      <m:rPr>
                        <m:sty m:val="p"/>
                      </m:rPr>
                      <a:rPr lang="en-US" i="1" dirty="0">
                        <a:latin typeface="Cambria Math" panose="02040503050406030204" pitchFamily="18" charset="0"/>
                      </a:rPr>
                      <m:t>max</m:t>
                    </m:r>
                    <m:r>
                      <a:rPr lang="en-US" i="1" dirty="0">
                        <a:latin typeface="Cambria Math" panose="02040503050406030204" pitchFamily="18" charset="0"/>
                      </a:rPr>
                      <m:t>{</m:t>
                    </m:r>
                    <m:r>
                      <a:rPr lang="en-US" i="1" dirty="0">
                        <a:latin typeface="Cambria Math" panose="02040503050406030204" pitchFamily="18" charset="0"/>
                      </a:rPr>
                      <m:t>𝑔</m:t>
                    </m:r>
                    <m:d>
                      <m:dPr>
                        <m:ctrlPr>
                          <a:rPr lang="en-US" i="1" dirty="0">
                            <a:latin typeface="Cambria Math" panose="02040503050406030204" pitchFamily="18" charset="0"/>
                          </a:rPr>
                        </m:ctrlPr>
                      </m:dPr>
                      <m:e>
                        <m:r>
                          <a:rPr lang="en-US" i="1" dirty="0">
                            <a:latin typeface="Cambria Math" panose="02040503050406030204" pitchFamily="18" charset="0"/>
                          </a:rPr>
                          <m:t>−∞</m:t>
                        </m:r>
                      </m:e>
                    </m:d>
                    <m:r>
                      <a:rPr lang="en-US" i="1" dirty="0">
                        <a:latin typeface="Cambria Math" panose="02040503050406030204" pitchFamily="18" charset="0"/>
                      </a:rPr>
                      <m:t>,</m:t>
                    </m:r>
                    <m:r>
                      <a:rPr lang="en-US" i="1" dirty="0">
                        <a:latin typeface="Cambria Math" panose="02040503050406030204" pitchFamily="18" charset="0"/>
                      </a:rPr>
                      <m:t>𝑔</m:t>
                    </m:r>
                    <m:r>
                      <a:rPr lang="en-US" i="1" dirty="0">
                        <a:latin typeface="Cambria Math" panose="02040503050406030204" pitchFamily="18" charset="0"/>
                      </a:rPr>
                      <m:t>(+∞)}</m:t>
                    </m:r>
                  </m:oMath>
                </a14:m>
                <a:endParaRPr lang="en-US" dirty="0"/>
              </a:p>
              <a:p>
                <a:pPr lvl="1"/>
                <a:endParaRPr lang="en-US" dirty="0"/>
              </a:p>
              <a:p>
                <a:r>
                  <a:rPr lang="en-US" dirty="0" err="1"/>
                  <a:t>例</a:t>
                </a:r>
                <a:r>
                  <a:rPr lang="zh-CN" altLang="en-US" dirty="0"/>
                  <a:t>：</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Γ</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m:t>
                    </m:r>
                  </m:oMath>
                </a14:m>
                <a:r>
                  <a:rPr lang="zh-CN" altLang="en-US" dirty="0"/>
                  <a:t>，若</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&gt;0</m:t>
                    </m:r>
                  </m:oMath>
                </a14:m>
                <a:r>
                  <a:rPr lang="zh-CN" altLang="en-US" dirty="0"/>
                  <a:t>，求</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b="0" i="1" smtClean="0">
                        <a:latin typeface="Cambria Math" panose="02040503050406030204" pitchFamily="18" charset="0"/>
                      </a:rPr>
                      <m:t>𝑘𝑋</m:t>
                    </m:r>
                  </m:oMath>
                </a14:m>
                <a:r>
                  <a:rPr lang="en-US" dirty="0"/>
                  <a:t>的概率密度函数</a:t>
                </a:r>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𝑋</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𝛼</m:t>
                            </m:r>
                          </m:sup>
                        </m:sSup>
                      </m:num>
                      <m:den>
                        <m:r>
                          <m:rPr>
                            <m:sty m:val="p"/>
                          </m:rPr>
                          <a:rPr lang="en-US">
                            <a:latin typeface="Cambria Math" panose="02040503050406030204" pitchFamily="18" charset="0"/>
                          </a:rPr>
                          <m:t>Γ</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𝛼</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sup>
                    </m:sSup>
                  </m:oMath>
                </a14:m>
                <a:r>
                  <a:rPr lang="zh-CN" altLang="en-US" dirty="0"/>
                  <a:t>，</a:t>
                </a:r>
                <a:r>
                  <a:rPr lang="en-US" altLang="zh-CN" dirty="0"/>
                  <a:t> </a:t>
                </a:r>
                <a14:m>
                  <m:oMath xmlns:m="http://schemas.openxmlformats.org/officeDocument/2006/math">
                    <m:r>
                      <a:rPr lang="en-US" altLang="zh-CN" i="1">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𝑘𝑥</m:t>
                    </m:r>
                  </m:oMath>
                </a14:m>
                <a:r>
                  <a:rPr lang="zh-CN" altLang="en-US" dirty="0"/>
                  <a:t>，</a:t>
                </a:r>
                <a:r>
                  <a:rPr lang="en-US" altLang="zh-CN" dirty="0"/>
                  <a:t>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𝑦</m:t>
                        </m:r>
                      </m:num>
                      <m:den>
                        <m:r>
                          <a:rPr lang="en-US" altLang="zh-CN" b="0" i="1" smtClean="0">
                            <a:latin typeface="Cambria Math" panose="02040503050406030204" pitchFamily="18" charset="0"/>
                          </a:rPr>
                          <m:t>𝑘</m:t>
                        </m:r>
                      </m:den>
                    </m:f>
                  </m:oMath>
                </a14:m>
                <a:r>
                  <a:rPr lang="en-US" dirty="0"/>
                  <a:t>， </a:t>
                </a:r>
                <a14:m>
                  <m:oMath xmlns:m="http://schemas.openxmlformats.org/officeDocument/2006/math">
                    <m:d>
                      <m:dPr>
                        <m:begChr m:val="|"/>
                        <m:endChr m:val="|"/>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h</m:t>
                            </m:r>
                          </m:e>
                          <m:sup>
                            <m:r>
                              <a:rPr lang="en-US" i="1" dirty="0">
                                <a:latin typeface="Cambria Math" panose="02040503050406030204" pitchFamily="18" charset="0"/>
                              </a:rPr>
                              <m:t>′</m:t>
                            </m:r>
                          </m:sup>
                        </m:sSup>
                        <m:d>
                          <m:dPr>
                            <m:ctrlPr>
                              <a:rPr lang="en-US" i="1" dirty="0">
                                <a:latin typeface="Cambria Math" panose="02040503050406030204" pitchFamily="18" charset="0"/>
                              </a:rPr>
                            </m:ctrlPr>
                          </m:dPr>
                          <m:e>
                            <m:r>
                              <a:rPr lang="en-US" i="1" dirty="0">
                                <a:latin typeface="Cambria Math" panose="02040503050406030204" pitchFamily="18" charset="0"/>
                              </a:rPr>
                              <m:t>𝑦</m:t>
                            </m:r>
                          </m:e>
                        </m:d>
                      </m:e>
                    </m:d>
                    <m:r>
                      <a:rPr lang="en-US" b="0" i="1" dirty="0" smtClean="0">
                        <a:latin typeface="Cambria Math" panose="02040503050406030204" pitchFamily="18" charset="0"/>
                      </a:rPr>
                      <m:t>=1/</m:t>
                    </m:r>
                    <m:r>
                      <a:rPr lang="en-US" b="0" i="1" dirty="0" smtClean="0">
                        <a:latin typeface="Cambria Math" panose="02040503050406030204" pitchFamily="18" charset="0"/>
                      </a:rPr>
                      <m:t>𝑘</m:t>
                    </m:r>
                  </m:oMath>
                </a14:m>
                <a:endParaRPr lang="en-US" dirty="0"/>
              </a:p>
              <a:p>
                <a:pPr lvl="1"/>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𝑌</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𝑦</m:t>
                        </m:r>
                      </m:e>
                    </m:d>
                    <m:r>
                      <a:rPr lang="en-US" b="0" i="1" dirty="0" smtClean="0">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𝛼</m:t>
                            </m:r>
                          </m:sup>
                        </m:sSup>
                      </m:num>
                      <m:den>
                        <m:r>
                          <m:rPr>
                            <m:sty m:val="p"/>
                          </m:rPr>
                          <a:rPr lang="en-US">
                            <a:latin typeface="Cambria Math" panose="02040503050406030204" pitchFamily="18" charset="0"/>
                          </a:rPr>
                          <m:t>Γ</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den>
                    </m:f>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e>
                      <m:sup>
                        <m:r>
                          <a:rPr lang="en-US" i="1">
                            <a:latin typeface="Cambria Math" panose="02040503050406030204" pitchFamily="18" charset="0"/>
                          </a:rPr>
                          <m:t>𝛼</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𝑘</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𝑘</m:t>
                                </m:r>
                              </m:e>
                            </m:d>
                          </m:e>
                          <m:sup>
                            <m:r>
                              <a:rPr lang="en-US" b="0" i="1" smtClean="0">
                                <a:latin typeface="Cambria Math" panose="02040503050406030204" pitchFamily="18" charset="0"/>
                              </a:rPr>
                              <m:t>𝛼</m:t>
                            </m:r>
                          </m:sup>
                        </m:sSup>
                      </m:num>
                      <m:den>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𝑦</m:t>
                        </m:r>
                      </m:e>
                      <m:sup>
                        <m:r>
                          <a:rPr lang="en-US" b="0" i="1" smtClean="0">
                            <a:latin typeface="Cambria Math" panose="02040503050406030204" pitchFamily="18" charset="0"/>
                          </a:rPr>
                          <m:t>𝛼</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𝑘</m:t>
                        </m:r>
                      </m:sup>
                    </m:sSup>
                  </m:oMath>
                </a14:m>
                <a:endParaRPr lang="en-US" dirty="0"/>
              </a:p>
              <a:p>
                <a:pPr lvl="1"/>
                <a:r>
                  <a:rPr lang="en-US" dirty="0" err="1"/>
                  <a:t>也即</a:t>
                </a:r>
                <a14:m>
                  <m:oMath xmlns:m="http://schemas.openxmlformats.org/officeDocument/2006/math">
                    <m:r>
                      <a:rPr lang="en-US" altLang="zh-CN" i="1">
                        <a:latin typeface="Cambria Math" panose="02040503050406030204" pitchFamily="18" charset="0"/>
                      </a:rPr>
                      <m:t>𝑌</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Γ</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a14:m>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DA44097D-027F-6ECE-DA04-4C35D85D4066}"/>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r="-2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A17A0BD-947F-2818-6B44-728D3D3826A3}"/>
              </a:ext>
            </a:extLst>
          </p:cNvPr>
          <p:cNvSpPr>
            <a:spLocks noGrp="1"/>
          </p:cNvSpPr>
          <p:nvPr>
            <p:ph type="sldNum" sz="quarter" idx="11"/>
          </p:nvPr>
        </p:nvSpPr>
        <p:spPr/>
        <p:txBody>
          <a:bodyPr/>
          <a:lstStyle/>
          <a:p>
            <a:fld id="{E9FD2F2E-2D34-446F-9C3A-5329E7A0BF4B}" type="slidenum">
              <a:rPr lang="en-GB" smtClean="0"/>
              <a:pPr/>
              <a:t>36</a:t>
            </a:fld>
            <a:endParaRPr lang="en-GB" dirty="0"/>
          </a:p>
        </p:txBody>
      </p:sp>
    </p:spTree>
    <p:extLst>
      <p:ext uri="{BB962C8B-B14F-4D97-AF65-F5344CB8AC3E}">
        <p14:creationId xmlns:p14="http://schemas.microsoft.com/office/powerpoint/2010/main" val="32646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3FBE0-D658-616F-CF5D-177A9A26516A}"/>
              </a:ext>
            </a:extLst>
          </p:cNvPr>
          <p:cNvSpPr>
            <a:spLocks noGrp="1"/>
          </p:cNvSpPr>
          <p:nvPr>
            <p:ph type="title"/>
          </p:nvPr>
        </p:nvSpPr>
        <p:spPr/>
        <p:txBody>
          <a:bodyPr/>
          <a:lstStyle/>
          <a:p>
            <a:r>
              <a:rPr lang="en-US" dirty="0"/>
              <a:t>5. </a:t>
            </a:r>
            <a:r>
              <a:rPr lang="en-US" dirty="0" err="1"/>
              <a:t>连续随机变量函数的分布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D68493-4BE7-EED4-2594-094DCD1E58BF}"/>
                  </a:ext>
                </a:extLst>
              </p:cNvPr>
              <p:cNvSpPr>
                <a:spLocks noGrp="1"/>
              </p:cNvSpPr>
              <p:nvPr>
                <p:ph sz="quarter" idx="10"/>
              </p:nvPr>
            </p:nvSpPr>
            <p:spPr/>
            <p:txBody>
              <a:bodyPr/>
              <a:lstStyle/>
              <a:p>
                <a14:m>
                  <m:oMath xmlns:m="http://schemas.openxmlformats.org/officeDocument/2006/math">
                    <m:r>
                      <a:rPr lang="en-US" altLang="zh-CN" b="0" i="1" smtClean="0">
                        <a:latin typeface="Cambria Math" panose="02040503050406030204" pitchFamily="18" charset="0"/>
                      </a:rPr>
                      <m:t>𝑋</m:t>
                    </m:r>
                  </m:oMath>
                </a14:m>
                <a:r>
                  <a:rPr lang="en-US" dirty="0"/>
                  <a:t>为连续随机变量</a:t>
                </a:r>
                <a:r>
                  <a:rPr lang="zh-CN" altLang="en-US" dirty="0"/>
                  <a:t>，且其概率密度函数满足</a:t>
                </a:r>
                <a:endParaRPr lang="en-US" altLang="zh-CN" b="0" i="1" dirty="0">
                  <a:latin typeface="Cambria Math" panose="02040503050406030204" pitchFamily="18" charset="0"/>
                </a:endParaRPr>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𝑋</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𝑥</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r>
                              <a:rPr lang="en-US" altLang="zh-CN" b="0" i="1" smtClean="0">
                                <a:latin typeface="Cambria Math" panose="02040503050406030204" pitchFamily="18" charset="0"/>
                              </a:rPr>
                              <m:t>2</m:t>
                            </m:r>
                          </m:sup>
                        </m:sSup>
                      </m:den>
                    </m:f>
                  </m:oMath>
                </a14:m>
                <a:r>
                  <a:rPr lang="en-US" dirty="0"/>
                  <a:t> 当</a:t>
                </a:r>
                <a:r>
                  <a:rPr lang="en-US" altLang="zh-CN" dirty="0"/>
                  <a:t> </a:t>
                </a:r>
                <a14:m>
                  <m:oMath xmlns:m="http://schemas.openxmlformats.org/officeDocument/2006/math">
                    <m:r>
                      <a:rPr lang="en-US" altLang="zh-CN" i="1">
                        <a:latin typeface="Cambria Math" panose="02040503050406030204" pitchFamily="18" charset="0"/>
                      </a:rPr>
                      <m:t>𝑥</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r>
                          <a:rPr lang="en-US" altLang="zh-CN" b="0" i="1" smtClean="0">
                            <a:latin typeface="Cambria Math" panose="02040503050406030204" pitchFamily="18" charset="0"/>
                          </a:rPr>
                          <m:t>𝜋</m:t>
                        </m:r>
                      </m:e>
                    </m:d>
                  </m:oMath>
                </a14:m>
                <a:endParaRPr lang="en-US" altLang="zh-CN" b="0"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𝑋</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en-US" dirty="0"/>
                  <a:t> 当</a:t>
                </a:r>
                <a:r>
                  <a:rPr lang="en-US" altLang="zh-CN" dirty="0"/>
                  <a:t> </a:t>
                </a:r>
                <a14:m>
                  <m:oMath xmlns:m="http://schemas.openxmlformats.org/officeDocument/2006/math">
                    <m:r>
                      <a:rPr lang="en-US" altLang="zh-CN" i="1">
                        <a:latin typeface="Cambria Math" panose="02040503050406030204" pitchFamily="18" charset="0"/>
                      </a:rPr>
                      <m:t>𝑥</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0,</m:t>
                        </m:r>
                        <m:r>
                          <a:rPr lang="en-US" altLang="zh-CN" i="1">
                            <a:latin typeface="Cambria Math" panose="02040503050406030204" pitchFamily="18" charset="0"/>
                          </a:rPr>
                          <m:t>𝜋</m:t>
                        </m:r>
                      </m:e>
                    </m:d>
                  </m:oMath>
                </a14:m>
                <a:endParaRPr lang="en-US" dirty="0"/>
              </a:p>
              <a:p>
                <a:r>
                  <a:rPr lang="en-US" dirty="0" err="1"/>
                  <a:t>求</a:t>
                </a:r>
                <a14:m>
                  <m:oMath xmlns:m="http://schemas.openxmlformats.org/officeDocument/2006/math">
                    <m:r>
                      <a:rPr lang="en-US" altLang="zh-CN" i="1">
                        <a:latin typeface="Cambria Math" panose="02040503050406030204" pitchFamily="18" charset="0"/>
                      </a:rPr>
                      <m:t>𝑌</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sin</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oMath>
                </a14:m>
                <a:r>
                  <a:rPr lang="en-US" dirty="0"/>
                  <a:t>的概率密度函数</a:t>
                </a:r>
              </a:p>
              <a:p>
                <a:endParaRPr lang="en-US" dirty="0"/>
              </a:p>
              <a:p>
                <a:r>
                  <a:rPr lang="zh-CN" altLang="en-US" b="0" dirty="0"/>
                  <a:t>对于</a:t>
                </a:r>
                <a14:m>
                  <m:oMath xmlns:m="http://schemas.openxmlformats.org/officeDocument/2006/math">
                    <m:r>
                      <a:rPr lang="en-US" altLang="zh-CN" i="1">
                        <a:latin typeface="Cambria Math" panose="02040503050406030204" pitchFamily="18" charset="0"/>
                      </a:rPr>
                      <m:t>𝑦</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0, 1</m:t>
                        </m:r>
                      </m:e>
                    </m:d>
                  </m:oMath>
                </a14:m>
                <a:r>
                  <a:rPr lang="zh-CN" altLang="en-US" b="0" i="1" dirty="0">
                    <a:latin typeface="Cambria Math" panose="02040503050406030204" pitchFamily="18" charset="0"/>
                  </a:rPr>
                  <a:t>，</a:t>
                </a:r>
                <a14:m>
                  <m:oMath xmlns:m="http://schemas.openxmlformats.org/officeDocument/2006/math">
                    <m:r>
                      <m:rPr>
                        <m:sty m:val="p"/>
                      </m:rPr>
                      <a:rPr lang="en-US" altLang="zh-CN" i="1">
                        <a:latin typeface="Cambria Math" panose="02040503050406030204" pitchFamily="18" charset="0"/>
                      </a:rPr>
                      <m:t>sin</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en-US" dirty="0"/>
                  <a:t>等价于</a:t>
                </a:r>
                <a:r>
                  <a:rPr lang="en-US" altLang="zh-CN" dirty="0"/>
                  <a:t> </a:t>
                </a:r>
                <a14:m>
                  <m:oMath xmlns:m="http://schemas.openxmlformats.org/officeDocument/2006/math">
                    <m:r>
                      <a:rPr lang="en-US" altLang="zh-CN" i="1">
                        <a:latin typeface="Cambria Math" panose="02040503050406030204" pitchFamily="18" charset="0"/>
                      </a:rPr>
                      <m:t>𝑥</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r>
                          <m:rPr>
                            <m:sty m:val="p"/>
                          </m:rPr>
                          <a:rPr lang="en-US" altLang="zh-CN" b="0" i="1" smtClean="0">
                            <a:latin typeface="Cambria Math" panose="02040503050406030204" pitchFamily="18" charset="0"/>
                          </a:rPr>
                          <m:t>arcsin</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e>
                    </m:d>
                    <m:r>
                      <a:rPr lang="en-US" altLang="zh-CN" b="0" i="1" smtClean="0">
                        <a:latin typeface="Cambria Math" panose="02040503050406030204" pitchFamily="18" charset="0"/>
                      </a:rPr>
                      <m:t>∪</m:t>
                    </m:r>
                  </m:oMath>
                </a14:m>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𝜋</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arcsin</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d>
                  </m:oMath>
                </a14:m>
                <a:endParaRPr lang="en-US" dirty="0"/>
              </a:p>
              <a:p>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0</m:t>
                        </m:r>
                      </m:sub>
                      <m:sup>
                        <m:r>
                          <m:rPr>
                            <m:sty m:val="p"/>
                          </m:rPr>
                          <a:rPr lang="en-US" altLang="zh-CN" i="1">
                            <a:latin typeface="Cambria Math" panose="02040503050406030204" pitchFamily="18" charset="0"/>
                          </a:rPr>
                          <m:t>arcsin</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𝑥</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r>
                                  <a:rPr lang="en-US" altLang="zh-CN" b="0" i="1" smtClean="0">
                                    <a:latin typeface="Cambria Math" panose="02040503050406030204" pitchFamily="18" charset="0"/>
                                  </a:rPr>
                                  <m:t>2</m:t>
                                </m:r>
                              </m:sup>
                            </m:sSup>
                          </m:den>
                        </m:f>
                        <m:r>
                          <a:rPr lang="en-US" altLang="zh-CN" i="1">
                            <a:latin typeface="Cambria Math" panose="02040503050406030204" pitchFamily="18" charset="0"/>
                          </a:rPr>
                          <m:t>𝑑𝑥</m:t>
                        </m:r>
                      </m:e>
                    </m:nary>
                    <m:r>
                      <a:rPr lang="en-US" altLang="zh-CN" b="0" i="1" smtClean="0">
                        <a:latin typeface="Cambria Math" panose="02040503050406030204" pitchFamily="18" charset="0"/>
                      </a:rPr>
                      <m:t>+</m:t>
                    </m:r>
                    <m:nary>
                      <m:naryPr>
                        <m:ctrlPr>
                          <a:rPr lang="en-US" altLang="zh-CN" i="1">
                            <a:latin typeface="Cambria Math" panose="02040503050406030204" pitchFamily="18" charset="0"/>
                          </a:rPr>
                        </m:ctrlPr>
                      </m:naryPr>
                      <m:sub>
                        <m:r>
                          <a:rPr lang="en-US" altLang="zh-CN" b="0" i="1" smtClean="0">
                            <a:latin typeface="Cambria Math" panose="02040503050406030204" pitchFamily="18" charset="0"/>
                          </a:rPr>
                          <m:t>𝜋</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arcsin</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sub>
                      <m:sup>
                        <m:r>
                          <a:rPr lang="en-US" altLang="zh-CN" b="0" i="1" smtClean="0">
                            <a:latin typeface="Cambria Math" panose="02040503050406030204" pitchFamily="18" charset="0"/>
                          </a:rPr>
                          <m:t>𝜋</m:t>
                        </m:r>
                      </m:sup>
                      <m:e>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en-US" altLang="zh-CN" i="1">
                                <a:latin typeface="Cambria Math" panose="02040503050406030204" pitchFamily="18" charset="0"/>
                              </a:rPr>
                              <m:t>𝑥</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𝜋</m:t>
                                </m:r>
                              </m:e>
                              <m:sup>
                                <m:r>
                                  <a:rPr lang="en-US" altLang="zh-CN" i="1">
                                    <a:latin typeface="Cambria Math" panose="02040503050406030204" pitchFamily="18" charset="0"/>
                                  </a:rPr>
                                  <m:t>2</m:t>
                                </m:r>
                              </m:sup>
                            </m:sSup>
                          </m:den>
                        </m:f>
                        <m:r>
                          <a:rPr lang="en-US" altLang="zh-CN" i="1">
                            <a:latin typeface="Cambria Math" panose="02040503050406030204" pitchFamily="18" charset="0"/>
                          </a:rPr>
                          <m:t>𝑑𝑥</m:t>
                        </m:r>
                      </m:e>
                    </m:nary>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𝑌</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2</m:t>
                        </m:r>
                        <m:r>
                          <m:rPr>
                            <m:sty m:val="p"/>
                          </m:rPr>
                          <a:rPr lang="en-US" altLang="zh-CN" i="1">
                            <a:latin typeface="Cambria Math" panose="02040503050406030204" pitchFamily="18" charset="0"/>
                          </a:rPr>
                          <m:t>arcsin</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𝜋</m:t>
                            </m:r>
                          </m:e>
                          <m:sup>
                            <m:r>
                              <a:rPr lang="en-US" altLang="zh-CN" i="1">
                                <a:latin typeface="Cambria Math" panose="02040503050406030204" pitchFamily="18" charset="0"/>
                              </a:rPr>
                              <m:t>2</m:t>
                            </m:r>
                          </m:sup>
                        </m:sSup>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e>
                        </m:rad>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𝜋</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arcsin</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e>
                        </m:d>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r>
                              <a:rPr lang="en-US" altLang="zh-CN" b="0" i="1" smtClean="0">
                                <a:latin typeface="Cambria Math" panose="02040503050406030204" pitchFamily="18" charset="0"/>
                              </a:rPr>
                              <m:t>2</m:t>
                            </m:r>
                          </m:sup>
                        </m:sSup>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e>
                        </m:rad>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𝜋</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e>
                        </m:rad>
                      </m:den>
                    </m:f>
                  </m:oMath>
                </a14:m>
                <a:endParaRPr lang="en-US" dirty="0"/>
              </a:p>
            </p:txBody>
          </p:sp>
        </mc:Choice>
        <mc:Fallback xmlns="">
          <p:sp>
            <p:nvSpPr>
              <p:cNvPr id="3" name="Content Placeholder 2">
                <a:extLst>
                  <a:ext uri="{FF2B5EF4-FFF2-40B4-BE49-F238E27FC236}">
                    <a16:creationId xmlns:a16="http://schemas.microsoft.com/office/drawing/2014/main" id="{9CD68493-4BE7-EED4-2594-094DCD1E58BF}"/>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2AC8A21-7DD6-14F6-9278-02FF43339CDA}"/>
              </a:ext>
            </a:extLst>
          </p:cNvPr>
          <p:cNvSpPr>
            <a:spLocks noGrp="1"/>
          </p:cNvSpPr>
          <p:nvPr>
            <p:ph type="sldNum" sz="quarter" idx="11"/>
          </p:nvPr>
        </p:nvSpPr>
        <p:spPr/>
        <p:txBody>
          <a:bodyPr/>
          <a:lstStyle/>
          <a:p>
            <a:fld id="{E9FD2F2E-2D34-446F-9C3A-5329E7A0BF4B}" type="slidenum">
              <a:rPr lang="en-GB" smtClean="0"/>
              <a:pPr/>
              <a:t>37</a:t>
            </a:fld>
            <a:endParaRPr lang="en-GB" dirty="0"/>
          </a:p>
        </p:txBody>
      </p:sp>
      <p:pic>
        <p:nvPicPr>
          <p:cNvPr id="5" name="Picture 4">
            <a:extLst>
              <a:ext uri="{FF2B5EF4-FFF2-40B4-BE49-F238E27FC236}">
                <a16:creationId xmlns:a16="http://schemas.microsoft.com/office/drawing/2014/main" id="{14AEC67E-D5C3-B712-6C03-47676FCC4005}"/>
              </a:ext>
            </a:extLst>
          </p:cNvPr>
          <p:cNvPicPr>
            <a:picLocks noChangeAspect="1"/>
          </p:cNvPicPr>
          <p:nvPr/>
        </p:nvPicPr>
        <p:blipFill>
          <a:blip r:embed="rId3"/>
          <a:stretch>
            <a:fillRect/>
          </a:stretch>
        </p:blipFill>
        <p:spPr>
          <a:xfrm>
            <a:off x="7179451" y="1193800"/>
            <a:ext cx="4826000" cy="2235200"/>
          </a:xfrm>
          <a:prstGeom prst="rect">
            <a:avLst/>
          </a:prstGeom>
        </p:spPr>
      </p:pic>
    </p:spTree>
    <p:extLst>
      <p:ext uri="{BB962C8B-B14F-4D97-AF65-F5344CB8AC3E}">
        <p14:creationId xmlns:p14="http://schemas.microsoft.com/office/powerpoint/2010/main" val="209522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0B5CC-478E-A6FC-36CE-C0D8FCBA8FA7}"/>
              </a:ext>
            </a:extLst>
          </p:cNvPr>
          <p:cNvSpPr>
            <a:spLocks noGrp="1"/>
          </p:cNvSpPr>
          <p:nvPr>
            <p:ph type="title"/>
          </p:nvPr>
        </p:nvSpPr>
        <p:spPr/>
        <p:txBody>
          <a:bodyPr/>
          <a:lstStyle/>
          <a:p>
            <a:r>
              <a:rPr lang="en-US" dirty="0"/>
              <a:t>1. </a:t>
            </a:r>
            <a:r>
              <a:rPr lang="en-US" dirty="0" err="1"/>
              <a:t>随机变量的概率分布函数</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500A06-41BD-8D74-42F2-056F8C490B88}"/>
                  </a:ext>
                </a:extLst>
              </p:cNvPr>
              <p:cNvSpPr>
                <a:spLocks noGrp="1"/>
              </p:cNvSpPr>
              <p:nvPr>
                <p:ph sz="quarter" idx="10"/>
              </p:nvPr>
            </p:nvSpPr>
            <p:spPr/>
            <p:txBody>
              <a:bodyPr/>
              <a:lstStyle/>
              <a:p>
                <a:r>
                  <a:rPr lang="en-US" dirty="0"/>
                  <a:t>分布函数的性质</a:t>
                </a:r>
              </a:p>
              <a:p>
                <a:r>
                  <a:rPr lang="en-US" dirty="0"/>
                  <a:t>性质</a:t>
                </a:r>
                <a:r>
                  <a:rPr lang="en-US" altLang="zh-CN" dirty="0"/>
                  <a:t>1</a:t>
                </a:r>
                <a:r>
                  <a:rPr lang="zh-CN" altLang="en-US" dirty="0">
                    <a:sym typeface="Wingdings" pitchFamily="2" charset="2"/>
                  </a:rPr>
                  <a:t>（</a:t>
                </a:r>
                <a:r>
                  <a:rPr lang="zh-CN" altLang="en-US" b="1" dirty="0">
                    <a:sym typeface="Wingdings" pitchFamily="2" charset="2"/>
                  </a:rPr>
                  <a:t>有界性</a:t>
                </a:r>
                <a:r>
                  <a:rPr lang="zh-CN" altLang="en-US" dirty="0">
                    <a:sym typeface="Wingdings" pitchFamily="2" charset="2"/>
                  </a:rPr>
                  <a:t>）：</a:t>
                </a:r>
                <a:r>
                  <a:rPr lang="en-US" altLang="zh-CN" b="0" dirty="0"/>
                  <a:t> </a:t>
                </a:r>
                <a14:m>
                  <m:oMath xmlns:m="http://schemas.openxmlformats.org/officeDocument/2006/math">
                    <m:r>
                      <a:rPr lang="en-US" altLang="zh-CN" b="0" i="0"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≤1</m:t>
                    </m:r>
                  </m:oMath>
                </a14:m>
                <a:r>
                  <a:rPr lang="zh-CN" altLang="en-US" dirty="0"/>
                  <a:t>，</a:t>
                </a:r>
                <a:r>
                  <a:rPr lang="en-US" altLang="zh-CN" dirty="0"/>
                  <a:t> </a:t>
                </a:r>
                <a14:m>
                  <m:oMath xmlns:m="http://schemas.openxmlformats.org/officeDocument/2006/math">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a:rPr lang="en-US" altLang="zh-CN" b="0" i="1" smtClean="0">
                            <a:latin typeface="Cambria Math" panose="02040503050406030204" pitchFamily="18" charset="0"/>
                          </a:rPr>
                          <m:t>𝑥</m:t>
                        </m:r>
                        <m:r>
                          <a:rPr lang="en-US" altLang="zh-CN" b="0" i="1" smtClean="0">
                            <a:latin typeface="Cambria Math" panose="02040503050406030204" pitchFamily="18" charset="0"/>
                          </a:rPr>
                          <m:t>→−∞</m:t>
                        </m:r>
                      </m:lim>
                    </m:limLow>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dirty="0"/>
                  <a:t>，</a:t>
                </a:r>
                <a:r>
                  <a:rPr lang="en-US" altLang="zh-CN" dirty="0"/>
                  <a:t> </a:t>
                </a:r>
                <a14:m>
                  <m:oMath xmlns:m="http://schemas.openxmlformats.org/officeDocument/2006/math">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𝑥</m:t>
                        </m:r>
                        <m:r>
                          <a:rPr lang="en-US" altLang="zh-CN" i="1">
                            <a:latin typeface="Cambria Math" panose="02040503050406030204" pitchFamily="18" charset="0"/>
                          </a:rPr>
                          <m:t>→+∞</m:t>
                        </m:r>
                      </m:lim>
                    </m:limLow>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b="0" i="1" smtClean="0">
                        <a:latin typeface="Cambria Math" panose="02040503050406030204" pitchFamily="18" charset="0"/>
                      </a:rPr>
                      <m:t>1</m:t>
                    </m:r>
                  </m:oMath>
                </a14:m>
                <a:endParaRPr lang="en-US" dirty="0"/>
              </a:p>
              <a:p>
                <a:r>
                  <a:rPr lang="en-US" dirty="0"/>
                  <a:t>性质</a:t>
                </a:r>
                <a:r>
                  <a:rPr lang="en-US" altLang="zh-CN" dirty="0"/>
                  <a:t>2</a:t>
                </a:r>
                <a:r>
                  <a:rPr lang="zh-CN" altLang="en-US" dirty="0"/>
                  <a:t>（</a:t>
                </a:r>
                <a:r>
                  <a:rPr lang="zh-CN" altLang="en-US" b="1" dirty="0"/>
                  <a:t>单调性</a:t>
                </a:r>
                <a:r>
                  <a:rPr lang="zh-CN" altLang="en-US" dirty="0"/>
                  <a:t>）：</a:t>
                </a:r>
                <a:r>
                  <a:rPr lang="en-US" altLang="zh-CN" b="0" dirty="0"/>
                  <a:t> </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en-US" dirty="0"/>
                  <a:t>单调不减</a:t>
                </a:r>
              </a:p>
              <a:p>
                <a:r>
                  <a:rPr lang="en-US" dirty="0"/>
                  <a:t>性质</a:t>
                </a:r>
                <a:r>
                  <a:rPr lang="en-US" altLang="zh-CN" dirty="0"/>
                  <a:t>3</a:t>
                </a:r>
                <a:r>
                  <a:rPr lang="zh-CN" altLang="en-US" dirty="0"/>
                  <a:t>（</a:t>
                </a:r>
                <a:r>
                  <a:rPr lang="zh-CN" altLang="en-US" b="1" dirty="0"/>
                  <a:t>右连续</a:t>
                </a:r>
                <a:r>
                  <a:rPr lang="zh-CN" altLang="en-US" dirty="0"/>
                  <a:t>）：</a:t>
                </a:r>
                <a:r>
                  <a:rPr lang="en-US" altLang="zh-CN" b="0" dirty="0"/>
                  <a:t> </a:t>
                </a:r>
                <a:r>
                  <a:rPr lang="zh-CN" altLang="en-US" b="0" dirty="0"/>
                  <a:t>对于任意</a:t>
                </a:r>
                <a14:m>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oMath>
                </a14:m>
                <a:r>
                  <a:rPr lang="zh-CN" altLang="en-US" b="0" dirty="0"/>
                  <a:t>，</a:t>
                </a:r>
                <a14:m>
                  <m:oMath xmlns:m="http://schemas.openxmlformats.org/officeDocument/2006/math">
                    <m:r>
                      <a:rPr lang="en-US" altLang="zh-CN" b="0" i="1" dirty="0" smtClean="0">
                        <a:latin typeface="Cambria Math" panose="02040503050406030204" pitchFamily="18" charset="0"/>
                      </a:rPr>
                      <m:t>𝐹</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+0</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𝐹</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oMath>
                </a14:m>
                <a:endParaRPr lang="en-US" dirty="0"/>
              </a:p>
              <a:p>
                <a:pPr lvl="1"/>
                <a:r>
                  <a:rPr lang="en-US" dirty="0" err="1"/>
                  <a:t>分布函数是否左连续</a:t>
                </a:r>
                <a:r>
                  <a:rPr lang="zh-CN" altLang="en-US" dirty="0"/>
                  <a:t>？</a:t>
                </a:r>
                <a:endParaRPr lang="en-US" dirty="0"/>
              </a:p>
              <a:p>
                <a:endParaRPr lang="en-US" dirty="0"/>
              </a:p>
              <a:p>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en-US" dirty="0"/>
                  <a:t>满足上述三条性质</a:t>
                </a:r>
                <a:r>
                  <a:rPr lang="en-US" b="1" dirty="0"/>
                  <a:t>等价于</a:t>
                </a:r>
                <a14:m>
                  <m:oMath xmlns:m="http://schemas.openxmlformats.org/officeDocument/2006/math">
                    <m:r>
                      <a:rPr lang="en-US" altLang="zh-CN" i="1">
                        <a:latin typeface="Cambria Math" panose="02040503050406030204" pitchFamily="18" charset="0"/>
                      </a:rPr>
                      <m:t>𝐹</m:t>
                    </m:r>
                    <m:d>
                      <m:dPr>
                        <m:ctrlPr>
                          <a:rPr lang="en-US" altLang="zh-CN" i="1" smtClean="0">
                            <a:latin typeface="Cambria Math" panose="02040503050406030204" pitchFamily="18" charset="0"/>
                          </a:rPr>
                        </m:ctrlPr>
                      </m:dPr>
                      <m:e>
                        <m:r>
                          <a:rPr lang="en-US" altLang="zh-CN" i="1">
                            <a:latin typeface="Cambria Math" panose="02040503050406030204" pitchFamily="18" charset="0"/>
                          </a:rPr>
                          <m:t>𝑥</m:t>
                        </m:r>
                      </m:e>
                    </m:d>
                  </m:oMath>
                </a14:m>
                <a:r>
                  <a:rPr lang="en-US" dirty="0"/>
                  <a:t>是某个随机变量 </a:t>
                </a:r>
                <a14:m>
                  <m:oMath xmlns:m="http://schemas.openxmlformats.org/officeDocument/2006/math">
                    <m:r>
                      <a:rPr lang="en-US" i="1">
                        <a:latin typeface="Cambria Math" panose="02040503050406030204" pitchFamily="18" charset="0"/>
                      </a:rPr>
                      <m:t>𝑋</m:t>
                    </m:r>
                  </m:oMath>
                </a14:m>
                <a:r>
                  <a:rPr lang="en-US" dirty="0"/>
                  <a:t>的分布函数</a:t>
                </a:r>
              </a:p>
              <a:p>
                <a:endParaRPr lang="en-US" dirty="0"/>
              </a:p>
              <a:p>
                <a:r>
                  <a:rPr lang="en-US" dirty="0" err="1"/>
                  <a:t>例</a:t>
                </a:r>
                <a:r>
                  <a:rPr lang="zh-CN" altLang="en-US" dirty="0"/>
                  <a:t>：判断</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1" smtClean="0">
                            <a:latin typeface="Cambria Math" panose="02040503050406030204" pitchFamily="18" charset="0"/>
                          </a:rPr>
                          <m:t>arctan</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num>
                      <m:den>
                        <m:r>
                          <a:rPr lang="en-US" altLang="zh-CN" b="0" i="1" smtClean="0">
                            <a:latin typeface="Cambria Math" panose="02040503050406030204" pitchFamily="18" charset="0"/>
                          </a:rPr>
                          <m:t>𝜋</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en-US" dirty="0"/>
                  <a:t>是否是分布函数</a:t>
                </a:r>
              </a:p>
              <a:p>
                <a:endParaRPr lang="en-US" dirty="0"/>
              </a:p>
            </p:txBody>
          </p:sp>
        </mc:Choice>
        <mc:Fallback xmlns="">
          <p:sp>
            <p:nvSpPr>
              <p:cNvPr id="3" name="Content Placeholder 2">
                <a:extLst>
                  <a:ext uri="{FF2B5EF4-FFF2-40B4-BE49-F238E27FC236}">
                    <a16:creationId xmlns:a16="http://schemas.microsoft.com/office/drawing/2014/main" id="{15500A06-41BD-8D74-42F2-056F8C490B88}"/>
                  </a:ext>
                </a:extLst>
              </p:cNvPr>
              <p:cNvSpPr>
                <a:spLocks noGrp="1" noRot="1" noChangeAspect="1" noMove="1" noResize="1" noEditPoints="1" noAdjustHandles="1" noChangeArrowheads="1" noChangeShapeType="1" noTextEdit="1"/>
              </p:cNvSpPr>
              <p:nvPr>
                <p:ph sz="quarter" idx="10"/>
              </p:nvPr>
            </p:nvSpPr>
            <p:spPr>
              <a:blipFill>
                <a:blip r:embed="rId3"/>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1E58B8D-F67B-976F-2E0C-2508B5424C27}"/>
              </a:ext>
            </a:extLst>
          </p:cNvPr>
          <p:cNvSpPr>
            <a:spLocks noGrp="1"/>
          </p:cNvSpPr>
          <p:nvPr>
            <p:ph type="sldNum" sz="quarter" idx="11"/>
          </p:nvPr>
        </p:nvSpPr>
        <p:spPr/>
        <p:txBody>
          <a:bodyPr/>
          <a:lstStyle/>
          <a:p>
            <a:fld id="{E9FD2F2E-2D34-446F-9C3A-5329E7A0BF4B}" type="slidenum">
              <a:rPr lang="en-GB" smtClean="0"/>
              <a:pPr/>
              <a:t>4</a:t>
            </a:fld>
            <a:endParaRPr lang="en-GB" dirty="0"/>
          </a:p>
        </p:txBody>
      </p:sp>
    </p:spTree>
    <p:extLst>
      <p:ext uri="{BB962C8B-B14F-4D97-AF65-F5344CB8AC3E}">
        <p14:creationId xmlns:p14="http://schemas.microsoft.com/office/powerpoint/2010/main" val="16094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1908-850F-1F9F-C960-5AC0E8A64B13}"/>
              </a:ext>
            </a:extLst>
          </p:cNvPr>
          <p:cNvSpPr>
            <a:spLocks noGrp="1"/>
          </p:cNvSpPr>
          <p:nvPr>
            <p:ph type="title"/>
          </p:nvPr>
        </p:nvSpPr>
        <p:spPr/>
        <p:txBody>
          <a:bodyPr/>
          <a:lstStyle/>
          <a:p>
            <a:r>
              <a:rPr lang="en-US" dirty="0"/>
              <a:t>1. </a:t>
            </a:r>
            <a:r>
              <a:rPr lang="en-US" dirty="0" err="1"/>
              <a:t>随机变量的概率分布函数</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176770-2F4F-47EF-5EDA-86F0EE627DAA}"/>
                  </a:ext>
                </a:extLst>
              </p:cNvPr>
              <p:cNvSpPr>
                <a:spLocks noGrp="1"/>
              </p:cNvSpPr>
              <p:nvPr>
                <p:ph sz="quarter" idx="10"/>
              </p:nvPr>
            </p:nvSpPr>
            <p:spPr/>
            <p:txBody>
              <a:bodyPr/>
              <a:lstStyle/>
              <a:p>
                <a:r>
                  <a:rPr lang="en-US" dirty="0"/>
                  <a:t>利用分布函数求概率</a:t>
                </a:r>
              </a:p>
              <a:p>
                <a:endParaRPr lang="en-US" dirty="0"/>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&lt;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oMath>
                </a14:m>
                <a:endParaRPr lang="en-US" b="0" dirty="0"/>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−0</m:t>
                        </m:r>
                      </m:e>
                    </m:d>
                  </m:oMath>
                </a14:m>
                <a:endParaRPr lang="en-US" dirty="0"/>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−0)</m:t>
                    </m:r>
                  </m:oMath>
                </a14:m>
                <a:endParaRPr lang="en-US" dirty="0"/>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−0)</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76176770-2F4F-47EF-5EDA-86F0EE627DAA}"/>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D0C8F99-CCA2-6F59-0F56-7C80B5F8ADA0}"/>
              </a:ext>
            </a:extLst>
          </p:cNvPr>
          <p:cNvSpPr>
            <a:spLocks noGrp="1"/>
          </p:cNvSpPr>
          <p:nvPr>
            <p:ph type="sldNum" sz="quarter" idx="11"/>
          </p:nvPr>
        </p:nvSpPr>
        <p:spPr/>
        <p:txBody>
          <a:bodyPr/>
          <a:lstStyle/>
          <a:p>
            <a:fld id="{E9FD2F2E-2D34-446F-9C3A-5329E7A0BF4B}" type="slidenum">
              <a:rPr lang="en-GB" smtClean="0"/>
              <a:pPr/>
              <a:t>5</a:t>
            </a:fld>
            <a:endParaRPr lang="en-GB" dirty="0"/>
          </a:p>
        </p:txBody>
      </p:sp>
    </p:spTree>
    <p:extLst>
      <p:ext uri="{BB962C8B-B14F-4D97-AF65-F5344CB8AC3E}">
        <p14:creationId xmlns:p14="http://schemas.microsoft.com/office/powerpoint/2010/main" val="133786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C4A77-BF8E-C5BC-B3BD-2FB7A7DBBAED}"/>
              </a:ext>
            </a:extLst>
          </p:cNvPr>
          <p:cNvSpPr>
            <a:spLocks noGrp="1"/>
          </p:cNvSpPr>
          <p:nvPr>
            <p:ph type="title"/>
          </p:nvPr>
        </p:nvSpPr>
        <p:spPr/>
        <p:txBody>
          <a:bodyPr/>
          <a:lstStyle/>
          <a:p>
            <a:r>
              <a:rPr lang="en-US" altLang="zh-CN" dirty="0"/>
              <a:t>2</a:t>
            </a:r>
            <a:r>
              <a:rPr lang="en-US" dirty="0"/>
              <a:t>. </a:t>
            </a:r>
            <a:r>
              <a:rPr lang="en-US" dirty="0" err="1"/>
              <a:t>连续随机变量的概率密度函数</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6ABCC4-02C3-6602-FA8E-6969E157552D}"/>
                  </a:ext>
                </a:extLst>
              </p:cNvPr>
              <p:cNvSpPr>
                <a:spLocks noGrp="1"/>
              </p:cNvSpPr>
              <p:nvPr>
                <p:ph sz="quarter" idx="10"/>
              </p:nvPr>
            </p:nvSpPr>
            <p:spPr/>
            <p:txBody>
              <a:bodyPr/>
              <a:lstStyle/>
              <a:p>
                <a:r>
                  <a:rPr lang="zh-CN" altLang="en-US" dirty="0"/>
                  <a:t>例</a:t>
                </a:r>
                <a:r>
                  <a:rPr lang="en-US" altLang="zh-CN" dirty="0"/>
                  <a:t>1</a:t>
                </a:r>
                <a:r>
                  <a:rPr lang="zh-CN" altLang="en-US" dirty="0"/>
                  <a:t>：在半径为</a:t>
                </a:r>
                <a14:m>
                  <m:oMath xmlns:m="http://schemas.openxmlformats.org/officeDocument/2006/math">
                    <m:r>
                      <a:rPr lang="en-US" altLang="zh-CN" b="0" i="1" smtClean="0">
                        <a:latin typeface="Cambria Math" panose="02040503050406030204" pitchFamily="18" charset="0"/>
                      </a:rPr>
                      <m:t>𝑟</m:t>
                    </m:r>
                  </m:oMath>
                </a14:m>
                <a:r>
                  <a:rPr lang="en-US" dirty="0"/>
                  <a:t>的圆内随机抛一点</a:t>
                </a:r>
                <a:r>
                  <a:rPr lang="zh-CN" altLang="en-US" dirty="0"/>
                  <a:t>。用</a:t>
                </a:r>
                <a:r>
                  <a:rPr lang="en-US" dirty="0"/>
                  <a:t>随机变量</a:t>
                </a:r>
                <a14:m>
                  <m:oMath xmlns:m="http://schemas.openxmlformats.org/officeDocument/2006/math">
                    <m:r>
                      <a:rPr lang="en-US" altLang="zh-CN" i="1">
                        <a:latin typeface="Cambria Math" panose="02040503050406030204" pitchFamily="18" charset="0"/>
                      </a:rPr>
                      <m:t>𝑋</m:t>
                    </m:r>
                  </m:oMath>
                </a14:m>
                <a:r>
                  <a:rPr lang="en-US" dirty="0"/>
                  <a:t>表示此点到圆心的距离</a:t>
                </a:r>
                <a:r>
                  <a:rPr lang="zh-CN" altLang="en-US" dirty="0"/>
                  <a:t>。</a:t>
                </a:r>
                <a:endParaRPr lang="en-US" altLang="zh-CN" dirty="0"/>
              </a:p>
              <a:p>
                <a:r>
                  <a:rPr lang="en-US" dirty="0"/>
                  <a:t>例</a:t>
                </a:r>
                <a:r>
                  <a:rPr lang="en-US" altLang="zh-CN" dirty="0"/>
                  <a:t>2</a:t>
                </a:r>
                <a:r>
                  <a:rPr lang="zh-CN" altLang="en-US" dirty="0"/>
                  <a:t>：</a:t>
                </a:r>
                <a:r>
                  <a:rPr lang="en-US" dirty="0"/>
                  <a:t>随机变量</a:t>
                </a:r>
                <a14:m>
                  <m:oMath xmlns:m="http://schemas.openxmlformats.org/officeDocument/2006/math">
                    <m:r>
                      <a:rPr lang="en-US" altLang="zh-CN" b="0" i="1" smtClean="0">
                        <a:latin typeface="Cambria Math" panose="02040503050406030204" pitchFamily="18" charset="0"/>
                      </a:rPr>
                      <m:t>𝑋</m:t>
                    </m:r>
                  </m:oMath>
                </a14:m>
                <a:r>
                  <a:rPr lang="en-US" dirty="0"/>
                  <a:t>在[0, 1]</a:t>
                </a:r>
                <a:r>
                  <a:rPr lang="en-US" dirty="0" err="1"/>
                  <a:t>中均匀取值</a:t>
                </a:r>
                <a:r>
                  <a:rPr lang="zh-CN" altLang="en-US" dirty="0"/>
                  <a:t>。</a:t>
                </a:r>
                <a:endParaRPr lang="en-US" altLang="zh-CN" i="1" dirty="0">
                  <a:latin typeface="Cambria Math" panose="02040503050406030204" pitchFamily="18" charset="0"/>
                </a:endParaRPr>
              </a:p>
              <a:p>
                <a:endParaRPr lang="en-US" altLang="zh-CN" i="1" dirty="0">
                  <a:latin typeface="Cambria Math" panose="02040503050406030204" pitchFamily="18" charset="0"/>
                </a:endParaRPr>
              </a:p>
              <a:p>
                <a14:m>
                  <m:oMath xmlns:m="http://schemas.openxmlformats.org/officeDocument/2006/math">
                    <m:r>
                      <a:rPr lang="en-US" altLang="zh-CN" i="1" smtClean="0">
                        <a:latin typeface="Cambria Math" panose="02040503050406030204" pitchFamily="18" charset="0"/>
                      </a:rPr>
                      <m:t>𝑋</m:t>
                    </m:r>
                  </m:oMath>
                </a14:m>
                <a:r>
                  <a:rPr lang="zh-CN" altLang="en-US" dirty="0"/>
                  <a:t>是否为离散随机变量？</a:t>
                </a:r>
                <a:endParaRPr lang="en-US" altLang="zh-CN" dirty="0"/>
              </a:p>
              <a:p>
                <a:r>
                  <a:rPr lang="zh-CN" altLang="en-US" dirty="0"/>
                  <a:t>对于随机变量</a:t>
                </a:r>
                <a14:m>
                  <m:oMath xmlns:m="http://schemas.openxmlformats.org/officeDocument/2006/math">
                    <m:r>
                      <a:rPr lang="en-US" altLang="zh-CN" i="1" smtClean="0">
                        <a:latin typeface="Cambria Math" panose="02040503050406030204" pitchFamily="18" charset="0"/>
                      </a:rPr>
                      <m:t>𝑋</m:t>
                    </m:r>
                  </m:oMath>
                </a14:m>
                <a:r>
                  <a:rPr lang="zh-CN" altLang="en-US" dirty="0"/>
                  <a:t>，若存在</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使得</a:t>
                </a:r>
                <a14:m>
                  <m:oMath xmlns:m="http://schemas.openxmlformats.org/officeDocument/2006/math">
                    <m:r>
                      <a:rPr lang="en-US" altLang="zh-CN" b="0" i="1" dirty="0" smtClean="0">
                        <a:latin typeface="Cambria Math" panose="02040503050406030204" pitchFamily="18" charset="0"/>
                      </a:rPr>
                      <m:t>𝐹</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nary>
                      <m:naryPr>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m:t>
                        </m:r>
                      </m:sub>
                      <m:sup>
                        <m:r>
                          <a:rPr lang="en-US" altLang="zh-CN" b="0" i="1" dirty="0" smtClean="0">
                            <a:latin typeface="Cambria Math" panose="02040503050406030204" pitchFamily="18" charset="0"/>
                          </a:rPr>
                          <m:t>𝑥</m:t>
                        </m:r>
                      </m:sup>
                      <m:e>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e>
                        </m:d>
                        <m:r>
                          <a:rPr lang="en-US" altLang="zh-CN" b="0" i="1" dirty="0" smtClean="0">
                            <a:latin typeface="Cambria Math" panose="02040503050406030204" pitchFamily="18" charset="0"/>
                          </a:rPr>
                          <m:t>𝑑𝑡</m:t>
                        </m:r>
                      </m:e>
                    </m:nary>
                  </m:oMath>
                </a14:m>
                <a:r>
                  <a:rPr lang="zh-CN" altLang="en-US" dirty="0"/>
                  <a:t>，则</a:t>
                </a:r>
                <a14:m>
                  <m:oMath xmlns:m="http://schemas.openxmlformats.org/officeDocument/2006/math">
                    <m:r>
                      <a:rPr lang="en-US" altLang="zh-CN" i="1">
                        <a:latin typeface="Cambria Math" panose="02040503050406030204" pitchFamily="18" charset="0"/>
                      </a:rPr>
                      <m:t>𝑋</m:t>
                    </m:r>
                  </m:oMath>
                </a14:m>
                <a:r>
                  <a:rPr lang="zh-CN" altLang="en-US" dirty="0"/>
                  <a:t>为</a:t>
                </a:r>
                <a:r>
                  <a:rPr lang="zh-CN" altLang="en-US" b="1" dirty="0"/>
                  <a:t>连续随机变量</a:t>
                </a:r>
                <a:r>
                  <a:rPr lang="zh-CN" altLang="en-US" dirty="0"/>
                  <a:t>，</a:t>
                </a:r>
                <a:r>
                  <a:rPr lang="en-US" altLang="zh-CN" dirty="0"/>
                  <a:t> </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为</a:t>
                </a:r>
                <a:r>
                  <a:rPr lang="zh-CN" altLang="en-US" b="1" dirty="0"/>
                  <a:t>概率密度函数</a:t>
                </a:r>
                <a:endParaRPr lang="en-US" altLang="zh-CN" dirty="0"/>
              </a:p>
              <a:p>
                <a:r>
                  <a:rPr lang="zh-CN" altLang="en-US" dirty="0"/>
                  <a:t>例</a:t>
                </a:r>
                <a:r>
                  <a:rPr lang="en-US" altLang="zh-CN" dirty="0"/>
                  <a:t>1</a:t>
                </a:r>
                <a:r>
                  <a:rPr lang="zh-CN" altLang="en-US" dirty="0"/>
                  <a:t>：</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𝑟</m:t>
                                </m:r>
                              </m:den>
                            </m:f>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 </m:t>
                    </m:r>
                  </m:oMath>
                </a14:m>
                <a:endParaRPr lang="en-US" altLang="zh-CN" dirty="0"/>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𝑥</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den>
                    </m:f>
                  </m:oMath>
                </a14:m>
                <a:endParaRPr lang="en-US" dirty="0"/>
              </a:p>
              <a:p>
                <a:r>
                  <a:rPr lang="zh-CN" altLang="en-US" dirty="0"/>
                  <a:t>例</a:t>
                </a:r>
                <a:r>
                  <a:rPr lang="en-US" altLang="zh-CN" dirty="0"/>
                  <a:t>2</a:t>
                </a:r>
                <a:r>
                  <a:rPr lang="zh-CN" altLang="en-US" dirty="0"/>
                  <a:t>：</a:t>
                </a:r>
                <a:r>
                  <a:rPr lang="en-US" dirty="0"/>
                  <a:t> 随机变量</a:t>
                </a:r>
                <a14:m>
                  <m:oMath xmlns:m="http://schemas.openxmlformats.org/officeDocument/2006/math">
                    <m:r>
                      <a:rPr lang="en-US" altLang="zh-CN" i="1">
                        <a:latin typeface="Cambria Math" panose="02040503050406030204" pitchFamily="18" charset="0"/>
                      </a:rPr>
                      <m:t>𝑋</m:t>
                    </m:r>
                  </m:oMath>
                </a14:m>
                <a:r>
                  <a:rPr lang="en-US" dirty="0"/>
                  <a:t>在[0, 1]</a:t>
                </a:r>
                <a:r>
                  <a:rPr lang="en-US" dirty="0" err="1"/>
                  <a:t>中均匀取值</a:t>
                </a:r>
                <a:r>
                  <a:rPr lang="en-US" dirty="0"/>
                  <a:t> </a:t>
                </a:r>
                <a:endParaRPr lang="en-US" altLang="zh-CN" b="0" i="1" dirty="0">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=1</m:t>
                    </m:r>
                  </m:oMath>
                </a14:m>
                <a:r>
                  <a:rPr lang="zh-CN" altLang="en-US" dirty="0"/>
                  <a:t> 如果</a:t>
                </a:r>
                <a14:m>
                  <m:oMath xmlns:m="http://schemas.openxmlformats.org/officeDocument/2006/math">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∈[0, 1]</m:t>
                    </m:r>
                  </m:oMath>
                </a14:m>
                <a:r>
                  <a:rPr lang="zh-CN" altLang="en-US" dirty="0"/>
                  <a:t>，否则</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endParaRPr lang="en-US" altLang="zh-CN" dirty="0"/>
              </a:p>
              <a:p>
                <a:r>
                  <a:rPr lang="zh-CN" altLang="en-US" dirty="0"/>
                  <a:t>例</a:t>
                </a:r>
                <a:r>
                  <a:rPr lang="en-US" altLang="zh-CN" dirty="0"/>
                  <a:t>3</a:t>
                </a:r>
                <a:r>
                  <a:rPr lang="zh-CN" altLang="en-US" dirty="0"/>
                  <a:t>：</a:t>
                </a:r>
                <a:endParaRPr lang="en-US" altLang="zh-CN" dirty="0"/>
              </a:p>
            </p:txBody>
          </p:sp>
        </mc:Choice>
        <mc:Fallback xmlns="">
          <p:sp>
            <p:nvSpPr>
              <p:cNvPr id="3" name="Content Placeholder 2">
                <a:extLst>
                  <a:ext uri="{FF2B5EF4-FFF2-40B4-BE49-F238E27FC236}">
                    <a16:creationId xmlns:a16="http://schemas.microsoft.com/office/drawing/2014/main" id="{A86ABCC4-02C3-6602-FA8E-6969E157552D}"/>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b="-428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4DEA2FA-ED1D-2551-D6A5-5BD09C04B6F1}"/>
              </a:ext>
            </a:extLst>
          </p:cNvPr>
          <p:cNvSpPr>
            <a:spLocks noGrp="1"/>
          </p:cNvSpPr>
          <p:nvPr>
            <p:ph type="sldNum" sz="quarter" idx="11"/>
          </p:nvPr>
        </p:nvSpPr>
        <p:spPr/>
        <p:txBody>
          <a:bodyPr/>
          <a:lstStyle/>
          <a:p>
            <a:fld id="{E9FD2F2E-2D34-446F-9C3A-5329E7A0BF4B}" type="slidenum">
              <a:rPr lang="en-GB" smtClean="0"/>
              <a:pPr/>
              <a:t>6</a:t>
            </a:fld>
            <a:endParaRPr lang="en-GB" dirty="0"/>
          </a:p>
        </p:txBody>
      </p:sp>
      <p:pic>
        <p:nvPicPr>
          <p:cNvPr id="5" name="Picture 4">
            <a:extLst>
              <a:ext uri="{FF2B5EF4-FFF2-40B4-BE49-F238E27FC236}">
                <a16:creationId xmlns:a16="http://schemas.microsoft.com/office/drawing/2014/main" id="{43646DE0-E311-7472-42F5-225F00CD18EE}"/>
              </a:ext>
            </a:extLst>
          </p:cNvPr>
          <p:cNvPicPr>
            <a:picLocks noChangeAspect="1"/>
          </p:cNvPicPr>
          <p:nvPr/>
        </p:nvPicPr>
        <p:blipFill>
          <a:blip r:embed="rId3"/>
          <a:stretch>
            <a:fillRect/>
          </a:stretch>
        </p:blipFill>
        <p:spPr>
          <a:xfrm>
            <a:off x="8350653" y="4735890"/>
            <a:ext cx="3108532" cy="1969528"/>
          </a:xfrm>
          <a:prstGeom prst="rect">
            <a:avLst/>
          </a:prstGeom>
        </p:spPr>
      </p:pic>
    </p:spTree>
    <p:extLst>
      <p:ext uri="{BB962C8B-B14F-4D97-AF65-F5344CB8AC3E}">
        <p14:creationId xmlns:p14="http://schemas.microsoft.com/office/powerpoint/2010/main" val="188183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4314B-159A-8B77-75ED-48FB93648C3F}"/>
              </a:ext>
            </a:extLst>
          </p:cNvPr>
          <p:cNvSpPr>
            <a:spLocks noGrp="1"/>
          </p:cNvSpPr>
          <p:nvPr>
            <p:ph type="title"/>
          </p:nvPr>
        </p:nvSpPr>
        <p:spPr/>
        <p:txBody>
          <a:bodyPr/>
          <a:lstStyle/>
          <a:p>
            <a:r>
              <a:rPr lang="en-US" altLang="zh-CN" dirty="0"/>
              <a:t>2</a:t>
            </a:r>
            <a:r>
              <a:rPr lang="en-US" dirty="0"/>
              <a:t>. </a:t>
            </a:r>
            <a:r>
              <a:rPr lang="en-US" dirty="0" err="1"/>
              <a:t>连续随机变量的概率密度函数</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01A55B-0D55-CC6C-2583-D0407C67770E}"/>
                  </a:ext>
                </a:extLst>
              </p:cNvPr>
              <p:cNvSpPr>
                <a:spLocks noGrp="1"/>
              </p:cNvSpPr>
              <p:nvPr>
                <p:ph sz="quarter" idx="10"/>
              </p:nvPr>
            </p:nvSpPr>
            <p:spPr/>
            <p:txBody>
              <a:bodyPr/>
              <a:lstStyle/>
              <a:p>
                <a:r>
                  <a:rPr lang="en-US" dirty="0"/>
                  <a:t>概率密度函数的性质</a:t>
                </a:r>
              </a:p>
              <a:p>
                <a:r>
                  <a:rPr lang="zh-CN" altLang="en-US" b="0" dirty="0"/>
                  <a:t>性质</a:t>
                </a:r>
                <a:r>
                  <a:rPr lang="en-US" altLang="zh-CN" b="0" dirty="0"/>
                  <a:t>1</a:t>
                </a:r>
                <a:r>
                  <a:rPr lang="zh-CN" altLang="en-US" b="0" dirty="0"/>
                  <a:t>（</a:t>
                </a:r>
                <a:r>
                  <a:rPr lang="zh-CN" altLang="en-US" b="1" dirty="0"/>
                  <a:t>非负性</a:t>
                </a:r>
                <a:r>
                  <a:rPr lang="zh-CN" altLang="en-US" b="0" dirty="0"/>
                  <a:t>）：</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endParaRPr lang="en-US" dirty="0"/>
              </a:p>
              <a:p>
                <a:r>
                  <a:rPr lang="zh-CN" altLang="en-US" b="0" dirty="0"/>
                  <a:t>性质</a:t>
                </a:r>
                <a:r>
                  <a:rPr lang="en-US" altLang="zh-CN" dirty="0"/>
                  <a:t>2</a:t>
                </a:r>
                <a:r>
                  <a:rPr lang="zh-CN" altLang="en-US" b="0" dirty="0"/>
                  <a:t>（</a:t>
                </a:r>
                <a:r>
                  <a:rPr lang="zh-CN" altLang="en-US" b="1" dirty="0"/>
                  <a:t>正则性</a:t>
                </a:r>
                <a:r>
                  <a:rPr lang="zh-CN" altLang="en-US" b="0" dirty="0"/>
                  <a:t>）：</a:t>
                </a:r>
                <a14:m>
                  <m:oMath xmlns:m="http://schemas.openxmlformats.org/officeDocument/2006/math">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b="0" i="1" dirty="0" smtClean="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r>
                          <a:rPr lang="en-US" altLang="zh-CN" i="1" dirty="0">
                            <a:latin typeface="Cambria Math" panose="02040503050406030204" pitchFamily="18" charset="0"/>
                          </a:rPr>
                          <m:t>𝑑𝑡</m:t>
                        </m:r>
                      </m:e>
                    </m:nary>
                    <m:r>
                      <a:rPr lang="en-US" altLang="zh-CN" b="0" i="1" dirty="0" smtClean="0">
                        <a:latin typeface="Cambria Math" panose="02040503050406030204" pitchFamily="18" charset="0"/>
                      </a:rPr>
                      <m:t>=1</m:t>
                    </m:r>
                  </m:oMath>
                </a14:m>
                <a:endParaRPr lang="en-US" dirty="0"/>
              </a:p>
              <a:p>
                <a:pPr marL="0" indent="0">
                  <a:buNone/>
                </a:pPr>
                <a:endParaRPr lang="en-US" dirty="0"/>
              </a:p>
              <a:p>
                <a:r>
                  <a:rPr lang="zh-CN" altLang="en-US" dirty="0"/>
                  <a:t>在</a:t>
                </a:r>
                <a14:m>
                  <m:oMath xmlns:m="http://schemas.openxmlformats.org/officeDocument/2006/math">
                    <m:r>
                      <a:rPr lang="en-US" altLang="zh-CN" b="0" i="1" dirty="0" smtClean="0">
                        <a:latin typeface="Cambria Math" panose="02040503050406030204" pitchFamily="18" charset="0"/>
                      </a:rPr>
                      <m:t>𝐹</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oMath>
                </a14:m>
                <a:r>
                  <a:rPr lang="zh-CN" altLang="en-US" dirty="0"/>
                  <a:t>导数存在的点，有</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a:p>
              <a:p>
                <a:endParaRPr lang="en-US" dirty="0"/>
              </a:p>
              <a:p>
                <a:r>
                  <a:rPr lang="en-US" dirty="0" err="1"/>
                  <a:t>例</a:t>
                </a:r>
                <a:r>
                  <a:rPr lang="zh-CN" altLang="en-US" dirty="0"/>
                  <a:t>：</a:t>
                </a:r>
                <a:r>
                  <a:rPr lang="en-US" dirty="0" err="1"/>
                  <a:t>已知</a:t>
                </a:r>
                <a:r>
                  <a:rPr lang="en-US" altLang="zh-CN" b="0" dirty="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oMath>
                </a14:m>
                <a:r>
                  <a:rPr lang="en-US" dirty="0" err="1"/>
                  <a:t>为概率密度函数</a:t>
                </a:r>
                <a:r>
                  <a:rPr lang="zh-CN" altLang="en-US" dirty="0"/>
                  <a:t>，求常数</a:t>
                </a:r>
                <a14:m>
                  <m:oMath xmlns:m="http://schemas.openxmlformats.org/officeDocument/2006/math">
                    <m:r>
                      <a:rPr lang="en-US" altLang="zh-CN" b="0" i="1" smtClean="0">
                        <a:latin typeface="Cambria Math" panose="02040503050406030204" pitchFamily="18" charset="0"/>
                      </a:rPr>
                      <m:t>𝑐</m:t>
                    </m:r>
                  </m:oMath>
                </a14:m>
                <a:r>
                  <a:rPr lang="en-US" dirty="0"/>
                  <a:t>和分布函数</a:t>
                </a:r>
                <a:r>
                  <a:rPr lang="en-US" altLang="zh-CN" dirty="0"/>
                  <a:t> </a:t>
                </a:r>
                <a14:m>
                  <m:oMath xmlns:m="http://schemas.openxmlformats.org/officeDocument/2006/math">
                    <m:r>
                      <a:rPr lang="en-US" altLang="zh-CN" b="0" i="1" dirty="0" smtClean="0">
                        <a:latin typeface="Cambria Math" panose="02040503050406030204" pitchFamily="18" charset="0"/>
                      </a:rPr>
                      <m:t>𝐹</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m:t>
                    </m:r>
                  </m:oMath>
                </a14:m>
                <a:r>
                  <a:rPr lang="zh-CN" altLang="en-US" dirty="0"/>
                  <a:t>？</a:t>
                </a:r>
                <a:endParaRPr lang="en-US" altLang="zh-CN" dirty="0"/>
              </a:p>
              <a:p>
                <a:pPr lvl="1"/>
                <a14:m>
                  <m:oMath xmlns:m="http://schemas.openxmlformats.org/officeDocument/2006/math">
                    <m:r>
                      <a:rPr lang="en-US" altLang="zh-CN" b="0" i="1" smtClean="0">
                        <a:latin typeface="Cambria Math" panose="02040503050406030204" pitchFamily="18" charset="0"/>
                      </a:rPr>
                      <m:t>𝑐</m:t>
                    </m:r>
                    <m:r>
                      <a:rPr lang="en-US" altLang="zh-CN" b="0" i="1" smtClean="0">
                        <a:latin typeface="Cambria Math" panose="02040503050406030204" pitchFamily="18" charset="0"/>
                      </a:rPr>
                      <m:t>=1/</m:t>
                    </m:r>
                    <m:r>
                      <a:rPr lang="en-US" altLang="zh-CN" b="0" i="1" smtClean="0">
                        <a:latin typeface="Cambria Math" panose="02040503050406030204" pitchFamily="18" charset="0"/>
                      </a:rPr>
                      <m:t>𝜋</m:t>
                    </m:r>
                  </m:oMath>
                </a14:m>
                <a:r>
                  <a:rPr lang="zh-CN" altLang="en-US" dirty="0"/>
                  <a:t>，</a:t>
                </a:r>
                <a:r>
                  <a:rPr lang="en-US" altLang="zh-CN" dirty="0"/>
                  <a:t> </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arctan</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num>
                      <m:den>
                        <m:r>
                          <a:rPr lang="en-US" altLang="zh-CN" i="1">
                            <a:latin typeface="Cambria Math" panose="02040503050406030204" pitchFamily="18" charset="0"/>
                          </a:rPr>
                          <m:t>𝜋</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801A55B-0D55-CC6C-2583-D0407C67770E}"/>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35FA9D6-9859-7CD0-CFDE-2E998A6054E5}"/>
              </a:ext>
            </a:extLst>
          </p:cNvPr>
          <p:cNvSpPr>
            <a:spLocks noGrp="1"/>
          </p:cNvSpPr>
          <p:nvPr>
            <p:ph type="sldNum" sz="quarter" idx="11"/>
          </p:nvPr>
        </p:nvSpPr>
        <p:spPr/>
        <p:txBody>
          <a:bodyPr/>
          <a:lstStyle/>
          <a:p>
            <a:fld id="{E9FD2F2E-2D34-446F-9C3A-5329E7A0BF4B}" type="slidenum">
              <a:rPr lang="en-GB" smtClean="0"/>
              <a:pPr/>
              <a:t>7</a:t>
            </a:fld>
            <a:endParaRPr lang="en-GB" dirty="0"/>
          </a:p>
        </p:txBody>
      </p:sp>
    </p:spTree>
    <p:extLst>
      <p:ext uri="{BB962C8B-B14F-4D97-AF65-F5344CB8AC3E}">
        <p14:creationId xmlns:p14="http://schemas.microsoft.com/office/powerpoint/2010/main" val="79288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5B81-A9A8-4B3A-BEEE-0B907439702D}"/>
              </a:ext>
            </a:extLst>
          </p:cNvPr>
          <p:cNvSpPr>
            <a:spLocks noGrp="1"/>
          </p:cNvSpPr>
          <p:nvPr>
            <p:ph type="title"/>
          </p:nvPr>
        </p:nvSpPr>
        <p:spPr/>
        <p:txBody>
          <a:bodyPr/>
          <a:lstStyle/>
          <a:p>
            <a:r>
              <a:rPr lang="en-US" altLang="zh-CN" dirty="0"/>
              <a:t>2</a:t>
            </a:r>
            <a:r>
              <a:rPr lang="en-US" dirty="0"/>
              <a:t>. </a:t>
            </a:r>
            <a:r>
              <a:rPr lang="en-US" dirty="0" err="1"/>
              <a:t>连续随机变量的概率密度函数</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EF2B9A-7C3F-53E3-43E6-28FAA3CFA11D}"/>
                  </a:ext>
                </a:extLst>
              </p:cNvPr>
              <p:cNvSpPr>
                <a:spLocks noGrp="1"/>
              </p:cNvSpPr>
              <p:nvPr>
                <p:ph sz="quarter" idx="10"/>
              </p:nvPr>
            </p:nvSpPr>
            <p:spPr/>
            <p:txBody>
              <a:bodyPr/>
              <a:lstStyle/>
              <a:p>
                <a:r>
                  <a:rPr lang="zh-CN" altLang="en-US" dirty="0"/>
                  <a:t>对于随机变量</a:t>
                </a:r>
                <a14:m>
                  <m:oMath xmlns:m="http://schemas.openxmlformats.org/officeDocument/2006/math">
                    <m:r>
                      <a:rPr lang="en-US" altLang="zh-CN" i="1" smtClean="0">
                        <a:latin typeface="Cambria Math" panose="02040503050406030204" pitchFamily="18" charset="0"/>
                      </a:rPr>
                      <m:t>𝑋</m:t>
                    </m:r>
                  </m:oMath>
                </a14:m>
                <a:r>
                  <a:rPr lang="zh-CN" altLang="en-US" dirty="0"/>
                  <a:t>，若存在</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使得</a:t>
                </a:r>
                <a14:m>
                  <m:oMath xmlns:m="http://schemas.openxmlformats.org/officeDocument/2006/math">
                    <m:r>
                      <a:rPr lang="en-US" altLang="zh-CN" b="0" i="1" dirty="0" smtClean="0">
                        <a:latin typeface="Cambria Math" panose="02040503050406030204" pitchFamily="18" charset="0"/>
                      </a:rPr>
                      <m:t>𝐹</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nary>
                      <m:naryPr>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m:t>
                        </m:r>
                      </m:sub>
                      <m:sup>
                        <m:r>
                          <a:rPr lang="en-US" altLang="zh-CN" b="0" i="1" dirty="0" smtClean="0">
                            <a:latin typeface="Cambria Math" panose="02040503050406030204" pitchFamily="18" charset="0"/>
                          </a:rPr>
                          <m:t>𝑥</m:t>
                        </m:r>
                      </m:sup>
                      <m:e>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e>
                        </m:d>
                        <m:r>
                          <a:rPr lang="en-US" altLang="zh-CN" b="0" i="1" dirty="0" smtClean="0">
                            <a:latin typeface="Cambria Math" panose="02040503050406030204" pitchFamily="18" charset="0"/>
                          </a:rPr>
                          <m:t>𝑑𝑡</m:t>
                        </m:r>
                      </m:e>
                    </m:nary>
                  </m:oMath>
                </a14:m>
                <a:r>
                  <a:rPr lang="zh-CN" altLang="en-US" dirty="0"/>
                  <a:t>，则</a:t>
                </a:r>
                <a14:m>
                  <m:oMath xmlns:m="http://schemas.openxmlformats.org/officeDocument/2006/math">
                    <m:r>
                      <a:rPr lang="en-US" altLang="zh-CN" i="1">
                        <a:latin typeface="Cambria Math" panose="02040503050406030204" pitchFamily="18" charset="0"/>
                      </a:rPr>
                      <m:t>𝑋</m:t>
                    </m:r>
                  </m:oMath>
                </a14:m>
                <a:r>
                  <a:rPr lang="zh-CN" altLang="en-US" dirty="0"/>
                  <a:t>为</a:t>
                </a:r>
                <a:r>
                  <a:rPr lang="zh-CN" altLang="en-US" b="1" dirty="0"/>
                  <a:t>连续随机变量</a:t>
                </a:r>
                <a:r>
                  <a:rPr lang="zh-CN" altLang="en-US" dirty="0"/>
                  <a:t>，</a:t>
                </a:r>
                <a:r>
                  <a:rPr lang="en-US" altLang="zh-CN" dirty="0"/>
                  <a:t> </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为</a:t>
                </a:r>
                <a:r>
                  <a:rPr lang="zh-CN" altLang="en-US" b="1" dirty="0"/>
                  <a:t>概率密度函数</a:t>
                </a:r>
                <a:endParaRPr lang="en-US" altLang="zh-CN" dirty="0"/>
              </a:p>
              <a:p>
                <a:endParaRPr lang="en-US" dirty="0"/>
              </a:p>
              <a:p>
                <a:r>
                  <a:rPr lang="en-US" dirty="0" err="1"/>
                  <a:t>连续随机变量的分布函数</a:t>
                </a:r>
                <a14:m>
                  <m:oMath xmlns:m="http://schemas.openxmlformats.org/officeDocument/2006/math">
                    <m:r>
                      <a:rPr lang="en-US" altLang="zh-CN" b="0" i="1" dirty="0" smtClean="0">
                        <a:latin typeface="Cambria Math" panose="02040503050406030204" pitchFamily="18" charset="0"/>
                      </a:rPr>
                      <m:t>𝐹</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oMath>
                </a14:m>
                <a:r>
                  <a:rPr lang="en-US" dirty="0"/>
                  <a:t>一定是连续函数</a:t>
                </a:r>
              </a:p>
              <a:p>
                <a:pPr lvl="1"/>
                <a14:m>
                  <m:oMath xmlns:m="http://schemas.openxmlformats.org/officeDocument/2006/math">
                    <m:r>
                      <a:rPr lang="en-US" altLang="zh-CN" b="0" i="1" dirty="0" smtClean="0">
                        <a:latin typeface="Cambria Math" panose="02040503050406030204" pitchFamily="18" charset="0"/>
                      </a:rPr>
                      <m:t>𝐹</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Δ</m:t>
                        </m:r>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𝐹</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nary>
                      <m:naryPr>
                        <m:ctrlPr>
                          <a:rPr lang="en-US" altLang="zh-CN" i="1" dirty="0">
                            <a:latin typeface="Cambria Math" panose="02040503050406030204" pitchFamily="18" charset="0"/>
                          </a:rPr>
                        </m:ctrlPr>
                      </m:naryPr>
                      <m:sub>
                        <m:r>
                          <m:rPr>
                            <m:brk m:alnAt="23"/>
                          </m:rPr>
                          <a:rPr lang="en-US" altLang="zh-CN" b="0" i="1" dirty="0" smtClean="0">
                            <a:latin typeface="Cambria Math" panose="02040503050406030204" pitchFamily="18" charset="0"/>
                          </a:rPr>
                          <m:t>𝑥</m:t>
                        </m:r>
                      </m:sub>
                      <m:sup>
                        <m:r>
                          <a:rPr lang="en-US" altLang="zh-CN" i="1" dirty="0">
                            <a:latin typeface="Cambria Math" panose="02040503050406030204" pitchFamily="18" charset="0"/>
                          </a:rPr>
                          <m:t>𝑥</m:t>
                        </m:r>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Δ</m:t>
                        </m:r>
                        <m:r>
                          <a:rPr lang="en-US" altLang="zh-CN" i="1" dirty="0">
                            <a:latin typeface="Cambria Math" panose="02040503050406030204" pitchFamily="18" charset="0"/>
                          </a:rPr>
                          <m:t>𝑥</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r>
                          <a:rPr lang="en-US" altLang="zh-CN" i="1" dirty="0">
                            <a:latin typeface="Cambria Math" panose="02040503050406030204" pitchFamily="18" charset="0"/>
                          </a:rPr>
                          <m:t>𝑑𝑡</m:t>
                        </m:r>
                      </m:e>
                    </m:nary>
                    <m:r>
                      <a:rPr lang="en-US" altLang="zh-CN" b="0" i="1" dirty="0" smtClean="0">
                        <a:latin typeface="Cambria Math" panose="02040503050406030204" pitchFamily="18" charset="0"/>
                      </a:rPr>
                      <m:t>→0</m:t>
                    </m:r>
                  </m:oMath>
                </a14:m>
                <a:endParaRPr lang="en-US" dirty="0"/>
              </a:p>
              <a:p>
                <a:r>
                  <a:rPr lang="en-US" dirty="0"/>
                  <a:t>连续随机变量取任一点的概率均为</a:t>
                </a:r>
                <a:r>
                  <a:rPr lang="en-US" altLang="zh-CN" dirty="0"/>
                  <a:t>0</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&lt;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&lt;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&lt;</m:t>
                        </m:r>
                        <m:r>
                          <a:rPr lang="en-US" altLang="zh-CN" b="0" i="1" smtClean="0">
                            <a:latin typeface="Cambria Math" panose="02040503050406030204" pitchFamily="18" charset="0"/>
                          </a:rPr>
                          <m:t>𝑋</m:t>
                        </m:r>
                        <m:r>
                          <a:rPr lang="en-US" altLang="zh-CN" b="0" i="1" smtClean="0">
                            <a:latin typeface="Cambria Math" panose="02040503050406030204" pitchFamily="18" charset="0"/>
                          </a:rPr>
                          <m:t>&lt;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oMath>
                </a14:m>
                <a:r>
                  <a:rPr lang="en-US" altLang="zh-CN" dirty="0"/>
                  <a:t> </a:t>
                </a:r>
                <a14:m>
                  <m:oMath xmlns:m="http://schemas.openxmlformats.org/officeDocument/2006/math">
                    <m:nary>
                      <m:naryPr>
                        <m:ctrlPr>
                          <a:rPr lang="en-US" altLang="zh-CN" i="1" dirty="0">
                            <a:latin typeface="Cambria Math" panose="02040503050406030204" pitchFamily="18" charset="0"/>
                          </a:rPr>
                        </m:ctrlPr>
                      </m:naryPr>
                      <m:sub>
                        <m:r>
                          <m:rPr>
                            <m:brk m:alnAt="23"/>
                          </m:rPr>
                          <a:rPr lang="en-US" altLang="zh-CN" b="0" i="1" dirty="0" smtClean="0">
                            <a:latin typeface="Cambria Math" panose="02040503050406030204" pitchFamily="18" charset="0"/>
                          </a:rPr>
                          <m:t>𝑎</m:t>
                        </m:r>
                      </m:sub>
                      <m:sup>
                        <m:r>
                          <a:rPr lang="en-US" altLang="zh-CN" b="0" i="1" dirty="0" smtClean="0">
                            <a:latin typeface="Cambria Math" panose="02040503050406030204" pitchFamily="18" charset="0"/>
                          </a:rPr>
                          <m:t>𝑏</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r>
                          <a:rPr lang="en-US" altLang="zh-CN" i="1" dirty="0">
                            <a:latin typeface="Cambria Math" panose="02040503050406030204" pitchFamily="18" charset="0"/>
                          </a:rPr>
                          <m:t>𝑑𝑡</m:t>
                        </m:r>
                      </m:e>
                    </m:nary>
                  </m:oMath>
                </a14:m>
                <a:endParaRPr lang="en-US" dirty="0"/>
              </a:p>
              <a:p>
                <a:r>
                  <a:rPr lang="en-US" dirty="0" err="1"/>
                  <a:t>概率密度函数是否和分布函数一一对应</a:t>
                </a:r>
                <a:r>
                  <a:rPr lang="zh-CN" altLang="en-US" dirty="0"/>
                  <a:t>？</a:t>
                </a:r>
                <a:endParaRPr lang="en-US" altLang="zh-CN" dirty="0"/>
              </a:p>
              <a:p>
                <a:pPr lvl="1"/>
                <a:r>
                  <a:rPr lang="zh-CN" altLang="en-US" dirty="0"/>
                  <a:t>可以随意改变概率密度函数在有限个点的值而不影响对应的分布函数</a:t>
                </a:r>
                <a:endParaRPr lang="en-US" dirty="0"/>
              </a:p>
            </p:txBody>
          </p:sp>
        </mc:Choice>
        <mc:Fallback xmlns="">
          <p:sp>
            <p:nvSpPr>
              <p:cNvPr id="3" name="Content Placeholder 2">
                <a:extLst>
                  <a:ext uri="{FF2B5EF4-FFF2-40B4-BE49-F238E27FC236}">
                    <a16:creationId xmlns:a16="http://schemas.microsoft.com/office/drawing/2014/main" id="{43EF2B9A-7C3F-53E3-43E6-28FAA3CFA11D}"/>
                  </a:ext>
                </a:extLst>
              </p:cNvPr>
              <p:cNvSpPr>
                <a:spLocks noGrp="1" noRot="1" noChangeAspect="1" noMove="1" noResize="1" noEditPoints="1" noAdjustHandles="1" noChangeArrowheads="1" noChangeShapeType="1" noTextEdit="1"/>
              </p:cNvSpPr>
              <p:nvPr>
                <p:ph sz="quarter" idx="10"/>
              </p:nvPr>
            </p:nvSpPr>
            <p:spPr>
              <a:blipFill>
                <a:blip r:embed="rId2"/>
                <a:stretch>
                  <a:fillRect l="-444" t="-135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4313480-2F72-E7CE-F5A0-614271A7828F}"/>
              </a:ext>
            </a:extLst>
          </p:cNvPr>
          <p:cNvSpPr>
            <a:spLocks noGrp="1"/>
          </p:cNvSpPr>
          <p:nvPr>
            <p:ph type="sldNum" sz="quarter" idx="11"/>
          </p:nvPr>
        </p:nvSpPr>
        <p:spPr/>
        <p:txBody>
          <a:bodyPr/>
          <a:lstStyle/>
          <a:p>
            <a:fld id="{E9FD2F2E-2D34-446F-9C3A-5329E7A0BF4B}" type="slidenum">
              <a:rPr lang="en-GB" smtClean="0"/>
              <a:pPr/>
              <a:t>8</a:t>
            </a:fld>
            <a:endParaRPr lang="en-GB" dirty="0"/>
          </a:p>
        </p:txBody>
      </p:sp>
    </p:spTree>
    <p:extLst>
      <p:ext uri="{BB962C8B-B14F-4D97-AF65-F5344CB8AC3E}">
        <p14:creationId xmlns:p14="http://schemas.microsoft.com/office/powerpoint/2010/main" val="288945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019A-123A-51E5-AE4E-FED92359C577}"/>
              </a:ext>
            </a:extLst>
          </p:cNvPr>
          <p:cNvSpPr>
            <a:spLocks noGrp="1"/>
          </p:cNvSpPr>
          <p:nvPr>
            <p:ph type="title"/>
          </p:nvPr>
        </p:nvSpPr>
        <p:spPr/>
        <p:txBody>
          <a:bodyPr>
            <a:normAutofit/>
          </a:bodyPr>
          <a:lstStyle/>
          <a:p>
            <a:r>
              <a:rPr lang="en-US" altLang="zh-CN" sz="4000" dirty="0"/>
              <a:t>3. </a:t>
            </a:r>
            <a:r>
              <a:rPr lang="zh-CN" altLang="en-US" sz="4000" dirty="0"/>
              <a:t>连续随机变量的数学期望和方差</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1D0434-CCAB-93E4-B1F9-508AC4E0645D}"/>
                  </a:ext>
                </a:extLst>
              </p:cNvPr>
              <p:cNvSpPr>
                <a:spLocks noGrp="1"/>
              </p:cNvSpPr>
              <p:nvPr>
                <p:ph sz="quarter" idx="10"/>
              </p:nvPr>
            </p:nvSpPr>
            <p:spPr/>
            <p:txBody>
              <a:bodyPr/>
              <a:lstStyle/>
              <a:p>
                <a:r>
                  <a:rPr lang="zh-CN" altLang="en-US" dirty="0"/>
                  <a:t>回顾：对于离散随机变量</a:t>
                </a:r>
                <a14:m>
                  <m:oMath xmlns:m="http://schemas.openxmlformats.org/officeDocument/2006/math">
                    <m:r>
                      <a:rPr lang="en-US" i="1" smtClean="0">
                        <a:latin typeface="Cambria Math" panose="02040503050406030204" pitchFamily="18" charset="0"/>
                      </a:rPr>
                      <m:t>𝑋</m:t>
                    </m:r>
                  </m:oMath>
                </a14:m>
                <a:r>
                  <a:rPr lang="zh-CN" altLang="en-US" dirty="0"/>
                  <a:t>，若</a:t>
                </a:r>
                <a14:m>
                  <m:oMath xmlns:m="http://schemas.openxmlformats.org/officeDocument/2006/math">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e>
                        </m:d>
                      </m:e>
                    </m:nary>
                    <m:r>
                      <a:rPr lang="en-US" altLang="zh-CN" b="0" i="1" smtClean="0">
                        <a:latin typeface="Cambria Math" panose="02040503050406030204" pitchFamily="18" charset="0"/>
                      </a:rPr>
                      <m:t>&lt;∞</m:t>
                    </m:r>
                  </m:oMath>
                </a14:m>
                <a:r>
                  <a:rPr lang="zh-CN" altLang="en-US" dirty="0"/>
                  <a:t>，则</a:t>
                </a:r>
                <a14:m>
                  <m:oMath xmlns:m="http://schemas.openxmlformats.org/officeDocument/2006/math">
                    <m:r>
                      <a:rPr lang="en-US" i="1">
                        <a:latin typeface="Cambria Math" panose="02040503050406030204" pitchFamily="18" charset="0"/>
                      </a:rPr>
                      <m:t>𝑋</m:t>
                    </m:r>
                  </m:oMath>
                </a14:m>
                <a:r>
                  <a:rPr lang="en-US" dirty="0"/>
                  <a:t>的数学期望为 </a:t>
                </a:r>
                <a14:m>
                  <m:oMath xmlns:m="http://schemas.openxmlformats.org/officeDocument/2006/math">
                    <m:r>
                      <a:rPr lang="en-US" b="0" i="1" dirty="0" smtClean="0">
                        <a:latin typeface="Cambria Math" panose="02040503050406030204" pitchFamily="18" charset="0"/>
                      </a:rPr>
                      <m:t>𝐸</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e>
                    </m:d>
                    <m:r>
                      <a:rPr lang="en-US" b="0" i="1" dirty="0" smtClean="0">
                        <a:latin typeface="Cambria Math" panose="02040503050406030204" pitchFamily="18" charset="0"/>
                      </a:rPr>
                      <m:t>=</m:t>
                    </m:r>
                    <m:nary>
                      <m:naryPr>
                        <m:chr m:val="∑"/>
                        <m:supHide m:val="on"/>
                        <m:ctrlPr>
                          <a:rPr lang="en-US" b="0" i="1" dirty="0" smtClean="0">
                            <a:latin typeface="Cambria Math" panose="02040503050406030204" pitchFamily="18" charset="0"/>
                          </a:rPr>
                        </m:ctrlPr>
                      </m:naryPr>
                      <m:sub>
                        <m:r>
                          <a:rPr lang="en-US" b="0" i="1" dirty="0" smtClean="0">
                            <a:latin typeface="Cambria Math" panose="02040503050406030204" pitchFamily="18" charset="0"/>
                          </a:rPr>
                          <m:t>𝑖</m:t>
                        </m:r>
                      </m:sub>
                      <m:sup/>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𝑖</m:t>
                            </m:r>
                          </m:sub>
                        </m:sSub>
                      </m:e>
                    </m:nary>
                  </m:oMath>
                </a14:m>
                <a:endParaRPr lang="en-US" altLang="zh-CN" dirty="0"/>
              </a:p>
              <a:p>
                <a:endParaRPr lang="en-US" altLang="zh-CN" dirty="0"/>
              </a:p>
              <a:p>
                <a:r>
                  <a:rPr lang="zh-CN" altLang="en-US" dirty="0"/>
                  <a:t>对于连续随机变量</a:t>
                </a:r>
                <a14:m>
                  <m:oMath xmlns:m="http://schemas.openxmlformats.org/officeDocument/2006/math">
                    <m:r>
                      <a:rPr lang="en-US" i="1" smtClean="0">
                        <a:latin typeface="Cambria Math" panose="02040503050406030204" pitchFamily="18" charset="0"/>
                      </a:rPr>
                      <m:t>𝑋</m:t>
                    </m:r>
                  </m:oMath>
                </a14:m>
                <a:r>
                  <a:rPr lang="zh-CN" altLang="en-US" dirty="0"/>
                  <a:t>，若</a:t>
                </a:r>
                <a14:m>
                  <m:oMath xmlns:m="http://schemas.openxmlformats.org/officeDocument/2006/math">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b="0" i="1" dirty="0" smtClean="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𝑥</m:t>
                            </m:r>
                          </m:e>
                        </m:d>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i="1" dirty="0">
                            <a:latin typeface="Cambria Math" panose="02040503050406030204" pitchFamily="18" charset="0"/>
                          </a:rPr>
                          <m:t>𝑑</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&lt;+∞</m:t>
                        </m:r>
                      </m:e>
                    </m:nary>
                  </m:oMath>
                </a14:m>
                <a:r>
                  <a:rPr lang="zh-CN" altLang="en-US" dirty="0"/>
                  <a:t>，则</a:t>
                </a:r>
                <a14:m>
                  <m:oMath xmlns:m="http://schemas.openxmlformats.org/officeDocument/2006/math">
                    <m:r>
                      <a:rPr lang="en-US" i="1">
                        <a:latin typeface="Cambria Math" panose="02040503050406030204" pitchFamily="18" charset="0"/>
                      </a:rPr>
                      <m:t>𝑋</m:t>
                    </m:r>
                  </m:oMath>
                </a14:m>
                <a:r>
                  <a:rPr lang="en-US" dirty="0"/>
                  <a:t>的数学期望为 </a:t>
                </a:r>
                <a14:m>
                  <m:oMath xmlns:m="http://schemas.openxmlformats.org/officeDocument/2006/math">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a:latin typeface="Cambria Math" panose="02040503050406030204" pitchFamily="18" charset="0"/>
                          </a:rPr>
                          <m:t>𝑑𝑥</m:t>
                        </m:r>
                      </m:e>
                    </m:nary>
                  </m:oMath>
                </a14:m>
                <a:endParaRPr lang="en-US" dirty="0"/>
              </a:p>
              <a:p>
                <a:endParaRPr lang="en-US" dirty="0"/>
              </a:p>
              <a:p>
                <a:r>
                  <a:rPr lang="en-US" dirty="0"/>
                  <a:t>例1</a:t>
                </a:r>
                <a:r>
                  <a:rPr lang="zh-CN" altLang="en-US" dirty="0"/>
                  <a:t>：</a:t>
                </a:r>
                <a:r>
                  <a:rPr lang="en-US" dirty="0"/>
                  <a:t> 随机变量</a:t>
                </a:r>
                <a14:m>
                  <m:oMath xmlns:m="http://schemas.openxmlformats.org/officeDocument/2006/math">
                    <m:r>
                      <a:rPr lang="en-US" altLang="zh-CN" b="0" i="1" smtClean="0">
                        <a:latin typeface="Cambria Math" panose="02040503050406030204" pitchFamily="18" charset="0"/>
                      </a:rPr>
                      <m:t>𝑋</m:t>
                    </m:r>
                  </m:oMath>
                </a14:m>
                <a:r>
                  <a:rPr lang="en-US" dirty="0"/>
                  <a:t>在[0, 1]</a:t>
                </a:r>
                <a:r>
                  <a:rPr lang="en-US" dirty="0" err="1"/>
                  <a:t>中均匀取值</a:t>
                </a:r>
                <a:r>
                  <a:rPr lang="zh-CN" altLang="en-US" dirty="0"/>
                  <a:t>，求数学期望？</a:t>
                </a:r>
                <a:endParaRPr lang="en-US" altLang="zh-CN" dirty="0"/>
              </a:p>
              <a:p>
                <a:pPr lvl="1"/>
                <a14:m>
                  <m:oMath xmlns:m="http://schemas.openxmlformats.org/officeDocument/2006/math">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𝑑𝑥</m:t>
                        </m:r>
                      </m:e>
                    </m:nary>
                    <m:r>
                      <a:rPr lang="en-US" altLang="zh-CN" i="1" dirty="0">
                        <a:latin typeface="Cambria Math" panose="02040503050406030204" pitchFamily="18" charset="0"/>
                      </a:rPr>
                      <m:t>=</m:t>
                    </m:r>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0</m:t>
                        </m:r>
                      </m:sub>
                      <m:sup>
                        <m:r>
                          <a:rPr lang="en-US" altLang="zh-CN" i="1" dirty="0">
                            <a:latin typeface="Cambria Math" panose="02040503050406030204" pitchFamily="18" charset="0"/>
                          </a:rPr>
                          <m:t>1</m:t>
                        </m:r>
                      </m:sup>
                      <m:e>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𝑑𝑥</m:t>
                        </m:r>
                      </m:e>
                    </m:nary>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oMath>
                </a14:m>
                <a:endParaRPr lang="en-US" dirty="0"/>
              </a:p>
              <a:p>
                <a:r>
                  <a:rPr lang="en-US" dirty="0"/>
                  <a:t>例</a:t>
                </a:r>
                <a:r>
                  <a:rPr lang="en-US" altLang="zh-CN" dirty="0"/>
                  <a:t>2</a:t>
                </a:r>
                <a:r>
                  <a:rPr lang="zh-CN" altLang="en-US" dirty="0"/>
                  <a:t>：</a:t>
                </a:r>
                <a:r>
                  <a:rPr lang="en-US" altLang="zh-CN" b="0" dirty="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𝜋</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oMath>
                </a14:m>
                <a:r>
                  <a:rPr lang="zh-CN" altLang="en-US" dirty="0"/>
                  <a:t>，求数学期望？</a:t>
                </a:r>
                <a:endParaRPr lang="en-US" altLang="zh-CN" dirty="0"/>
              </a:p>
              <a:p>
                <a:pPr lvl="1"/>
                <a14:m>
                  <m:oMath xmlns:m="http://schemas.openxmlformats.org/officeDocument/2006/math">
                    <m:nary>
                      <m:naryPr>
                        <m:ctrlPr>
                          <a:rPr lang="en-US" altLang="zh-CN" i="1" dirty="0" smtClean="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a:latin typeface="Cambria Math" panose="02040503050406030204" pitchFamily="18" charset="0"/>
                          </a:rPr>
                          <m:t>𝑑𝑥</m:t>
                        </m:r>
                      </m:e>
                    </m:nary>
                    <m:r>
                      <a:rPr lang="en-US" altLang="zh-CN" b="0" i="1" dirty="0" smtClean="0">
                        <a:latin typeface="Cambria Math" panose="02040503050406030204" pitchFamily="18" charset="0"/>
                      </a:rPr>
                      <m:t>=+∞</m:t>
                    </m:r>
                  </m:oMath>
                </a14:m>
                <a:r>
                  <a:rPr lang="zh-CN" altLang="en-US" dirty="0"/>
                  <a:t>，数学期望不存在</a:t>
                </a:r>
                <a:endParaRPr lang="en-US" dirty="0"/>
              </a:p>
            </p:txBody>
          </p:sp>
        </mc:Choice>
        <mc:Fallback xmlns="">
          <p:sp>
            <p:nvSpPr>
              <p:cNvPr id="3" name="Content Placeholder 2">
                <a:extLst>
                  <a:ext uri="{FF2B5EF4-FFF2-40B4-BE49-F238E27FC236}">
                    <a16:creationId xmlns:a16="http://schemas.microsoft.com/office/drawing/2014/main" id="{551D0434-CCAB-93E4-B1F9-508AC4E0645D}"/>
                  </a:ext>
                </a:extLst>
              </p:cNvPr>
              <p:cNvSpPr>
                <a:spLocks noGrp="1" noRot="1" noChangeAspect="1" noMove="1" noResize="1" noEditPoints="1" noAdjustHandles="1" noChangeArrowheads="1" noChangeShapeType="1" noTextEdit="1"/>
              </p:cNvSpPr>
              <p:nvPr>
                <p:ph sz="quarter" idx="10"/>
              </p:nvPr>
            </p:nvSpPr>
            <p:spPr>
              <a:blipFill>
                <a:blip r:embed="rId2"/>
                <a:stretch>
                  <a:fillRect l="-2109" t="-11429" b="-1190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EBDDD3B-5537-6731-7DCD-05590DC17529}"/>
              </a:ext>
            </a:extLst>
          </p:cNvPr>
          <p:cNvSpPr>
            <a:spLocks noGrp="1"/>
          </p:cNvSpPr>
          <p:nvPr>
            <p:ph type="sldNum" sz="quarter" idx="11"/>
          </p:nvPr>
        </p:nvSpPr>
        <p:spPr/>
        <p:txBody>
          <a:bodyPr/>
          <a:lstStyle/>
          <a:p>
            <a:fld id="{E9FD2F2E-2D34-446F-9C3A-5329E7A0BF4B}" type="slidenum">
              <a:rPr lang="en-GB" smtClean="0"/>
              <a:pPr/>
              <a:t>9</a:t>
            </a:fld>
            <a:endParaRPr lang="en-GB" dirty="0"/>
          </a:p>
        </p:txBody>
      </p:sp>
    </p:spTree>
    <p:extLst>
      <p:ext uri="{BB962C8B-B14F-4D97-AF65-F5344CB8AC3E}">
        <p14:creationId xmlns:p14="http://schemas.microsoft.com/office/powerpoint/2010/main" val="97654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CMU">
      <a:majorFont>
        <a:latin typeface="Calibri Light"/>
        <a:ea typeface=""/>
        <a:cs typeface=""/>
      </a:majorFont>
      <a:minorFont>
        <a:latin typeface="CMU Sans Serif"/>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0" charset="0"/>
            <a:ea typeface="Arial" pitchFamily="-110" charset="-128"/>
            <a:cs typeface="Arial"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0" charset="0"/>
            <a:ea typeface="Arial" pitchFamily="-110" charset="-128"/>
            <a:cs typeface="Arial" pitchFamily="-110" charset="-128"/>
          </a:defRPr>
        </a:defPPr>
      </a:lstStyle>
    </a:lnDef>
    <a:txDef>
      <a:spPr>
        <a:noFill/>
      </a:spPr>
      <a:bodyPr wrap="none" rtlCol="0">
        <a:spAutoFit/>
      </a:bodyPr>
      <a:lstStyle>
        <a:defPPr>
          <a:defRPr sz="2400" dirty="0" smtClean="0">
            <a:latin typeface="+mn-lt"/>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MU_PPT_Template" id="{DB2D8003-C580-7940-9974-E3F0DE4BFAC9}" vid="{B3C37CB1-306B-BF44-AB84-35F53A677EF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23965</TotalTime>
  <Words>3082</Words>
  <Application>Microsoft Macintosh PowerPoint</Application>
  <PresentationFormat>Widescreen</PresentationFormat>
  <Paragraphs>394</Paragraphs>
  <Slides>37</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CMU Sans Serif</vt:lpstr>
      <vt:lpstr>等线</vt:lpstr>
      <vt:lpstr>Times</vt:lpstr>
      <vt:lpstr>Arial</vt:lpstr>
      <vt:lpstr>Calibri</vt:lpstr>
      <vt:lpstr>Calibri Light</vt:lpstr>
      <vt:lpstr>Cambria Math</vt:lpstr>
      <vt:lpstr>Helvetica</vt:lpstr>
      <vt:lpstr>Times New Roman</vt:lpstr>
      <vt:lpstr>Wingdings</vt:lpstr>
      <vt:lpstr>Wingdings 3</vt:lpstr>
      <vt:lpstr>CMU PPT Theme</vt:lpstr>
      <vt:lpstr>信息学中的概率统计</vt:lpstr>
      <vt:lpstr>连续随机变量</vt:lpstr>
      <vt:lpstr>1. 随机变量的概率分布函数</vt:lpstr>
      <vt:lpstr>1. 随机变量的概率分布函数</vt:lpstr>
      <vt:lpstr>1. 随机变量的概率分布函数</vt:lpstr>
      <vt:lpstr>2. 连续随机变量的概率密度函数</vt:lpstr>
      <vt:lpstr>2. 连续随机变量的概率密度函数</vt:lpstr>
      <vt:lpstr>2. 连续随机变量的概率密度函数</vt:lpstr>
      <vt:lpstr>3. 连续随机变量的数学期望和方差</vt:lpstr>
      <vt:lpstr>3. 连续随机变量的数学期望和方差</vt:lpstr>
      <vt:lpstr>连续随机变量的数学期望和方差</vt:lpstr>
      <vt:lpstr>3. 连续随机变量的数学期望和方差</vt:lpstr>
      <vt:lpstr>3. 连续随机变量的数学期望和方差</vt:lpstr>
      <vt:lpstr>3. 连续随机变量的数学期望和方差</vt:lpstr>
      <vt:lpstr>4. 常用连续分布</vt:lpstr>
      <vt:lpstr>4. 常用连续分布</vt:lpstr>
      <vt:lpstr>4. 常用连续分布</vt:lpstr>
      <vt:lpstr>4. 常用连续分布</vt:lpstr>
      <vt:lpstr>4. 常用连续分布</vt:lpstr>
      <vt:lpstr>4. 常用连续分布</vt:lpstr>
      <vt:lpstr>4. 常用连续分布</vt:lpstr>
      <vt:lpstr>4. 常用连续分布</vt:lpstr>
      <vt:lpstr>4. 常用连续分布</vt:lpstr>
      <vt:lpstr>4. 常用连续分布</vt:lpstr>
      <vt:lpstr>4. 常用连续分布</vt:lpstr>
      <vt:lpstr>4. 常用连续分布</vt:lpstr>
      <vt:lpstr>4. 常用连续分布</vt:lpstr>
      <vt:lpstr>4. 常用连续分布</vt:lpstr>
      <vt:lpstr>4. 常用连续分布</vt:lpstr>
      <vt:lpstr>4. 常用连续分布</vt:lpstr>
      <vt:lpstr>5. 连续随机变量函数的分布</vt:lpstr>
      <vt:lpstr>5. 连续随机变量函数的分布</vt:lpstr>
      <vt:lpstr>5. 连续随机变量函数的分布</vt:lpstr>
      <vt:lpstr>5. 连续随机变量函数的分布</vt:lpstr>
      <vt:lpstr>5. 连续随机变量函数的分布</vt:lpstr>
      <vt:lpstr>5. 连续随机变量函数的分布</vt:lpstr>
      <vt:lpstr>5. 连续随机变量函数的分布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a Good Representation Sufficient for Sample Efficient Reinforcement Learning?</dc:title>
  <dc:creator>Microsoft Office User</dc:creator>
  <cp:lastModifiedBy>ruosongw</cp:lastModifiedBy>
  <cp:revision>1751</cp:revision>
  <dcterms:created xsi:type="dcterms:W3CDTF">2019-12-24T13:39:44Z</dcterms:created>
  <dcterms:modified xsi:type="dcterms:W3CDTF">2024-10-26T07:35:48Z</dcterms:modified>
</cp:coreProperties>
</file>